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58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4C"/>
    <a:srgbClr val="E06949"/>
    <a:srgbClr val="68AFCE"/>
    <a:srgbClr val="253238"/>
    <a:srgbClr val="FFD840"/>
    <a:srgbClr val="FF5252"/>
    <a:srgbClr val="54819B"/>
    <a:srgbClr val="C57EDC"/>
    <a:srgbClr val="00CC8E"/>
    <a:srgbClr val="00B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65EAF-7430-5427-5792-654AE67B7C43}" v="1" dt="2021-04-01T21:18:53.687"/>
    <p1510:client id="{BCF929D1-933A-4A42-9983-9387A46F53B9}" v="5" dt="2020-12-17T17:12:09.243"/>
    <p1510:client id="{C900BF87-3540-F4EE-BF8E-F8CE3BCCAEE0}" v="4" dt="2020-12-17T17:02:0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9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McDonald" userId="S::gmcdonald@fl-counties.com::4b694948-f514-4726-8983-dc34519d4ec7" providerId="AD" clId="Web-{86E65EAF-7430-5427-5792-654AE67B7C43}"/>
    <pc:docChg chg="sldOrd">
      <pc:chgData name="Gabrielle McDonald" userId="S::gmcdonald@fl-counties.com::4b694948-f514-4726-8983-dc34519d4ec7" providerId="AD" clId="Web-{86E65EAF-7430-5427-5792-654AE67B7C43}" dt="2021-04-01T21:18:53.687" v="0"/>
      <pc:docMkLst>
        <pc:docMk/>
      </pc:docMkLst>
      <pc:sldChg chg="ord">
        <pc:chgData name="Gabrielle McDonald" userId="S::gmcdonald@fl-counties.com::4b694948-f514-4726-8983-dc34519d4ec7" providerId="AD" clId="Web-{86E65EAF-7430-5427-5792-654AE67B7C43}" dt="2021-04-01T21:18:53.687" v="0"/>
        <pc:sldMkLst>
          <pc:docMk/>
          <pc:sldMk cId="3878720029" sldId="258"/>
        </pc:sldMkLst>
      </pc:sldChg>
    </pc:docChg>
  </pc:docChgLst>
  <pc:docChgLst>
    <pc:chgData name="Gabrielle McDonald" userId="4b694948-f514-4726-8983-dc34519d4ec7" providerId="ADAL" clId="{BCF929D1-933A-4A42-9983-9387A46F53B9}"/>
    <pc:docChg chg="undo custSel modSld sldOrd">
      <pc:chgData name="Gabrielle McDonald" userId="4b694948-f514-4726-8983-dc34519d4ec7" providerId="ADAL" clId="{BCF929D1-933A-4A42-9983-9387A46F53B9}" dt="2020-12-17T17:27:35.839" v="3" actId="207"/>
      <pc:docMkLst>
        <pc:docMk/>
      </pc:docMkLst>
      <pc:sldChg chg="modSp mod">
        <pc:chgData name="Gabrielle McDonald" userId="4b694948-f514-4726-8983-dc34519d4ec7" providerId="ADAL" clId="{BCF929D1-933A-4A42-9983-9387A46F53B9}" dt="2020-12-17T17:27:35.839" v="3" actId="207"/>
        <pc:sldMkLst>
          <pc:docMk/>
          <pc:sldMk cId="2308992292" sldId="257"/>
        </pc:sldMkLst>
        <pc:spChg chg="mod">
          <ac:chgData name="Gabrielle McDonald" userId="4b694948-f514-4726-8983-dc34519d4ec7" providerId="ADAL" clId="{BCF929D1-933A-4A42-9983-9387A46F53B9}" dt="2020-12-17T17:27:35.839" v="3" actId="207"/>
          <ac:spMkLst>
            <pc:docMk/>
            <pc:sldMk cId="2308992292" sldId="257"/>
            <ac:spMk id="26" creationId="{C4845D52-D511-1443-B73C-617657E4442F}"/>
          </ac:spMkLst>
        </pc:spChg>
      </pc:sldChg>
      <pc:sldChg chg="ord">
        <pc:chgData name="Gabrielle McDonald" userId="4b694948-f514-4726-8983-dc34519d4ec7" providerId="ADAL" clId="{BCF929D1-933A-4A42-9983-9387A46F53B9}" dt="2020-12-17T17:12:09.243" v="1"/>
        <pc:sldMkLst>
          <pc:docMk/>
          <pc:sldMk cId="261690173" sldId="260"/>
        </pc:sldMkLst>
      </pc:sldChg>
    </pc:docChg>
  </pc:docChgLst>
  <pc:docChgLst>
    <pc:chgData name="Gabrielle McDonald" userId="S::gmcdonald@fl-counties.com::4b694948-f514-4726-8983-dc34519d4ec7" providerId="AD" clId="Web-{C900BF87-3540-F4EE-BF8E-F8CE3BCCAEE0}"/>
    <pc:docChg chg="modSld">
      <pc:chgData name="Gabrielle McDonald" userId="S::gmcdonald@fl-counties.com::4b694948-f514-4726-8983-dc34519d4ec7" providerId="AD" clId="Web-{C900BF87-3540-F4EE-BF8E-F8CE3BCCAEE0}" dt="2020-12-17T17:01:10.894" v="2" actId="1076"/>
      <pc:docMkLst>
        <pc:docMk/>
      </pc:docMkLst>
      <pc:sldChg chg="modSp">
        <pc:chgData name="Gabrielle McDonald" userId="S::gmcdonald@fl-counties.com::4b694948-f514-4726-8983-dc34519d4ec7" providerId="AD" clId="Web-{C900BF87-3540-F4EE-BF8E-F8CE3BCCAEE0}" dt="2020-12-17T17:01:10.894" v="2" actId="1076"/>
        <pc:sldMkLst>
          <pc:docMk/>
          <pc:sldMk cId="3259392035" sldId="256"/>
        </pc:sldMkLst>
        <pc:picChg chg="mod">
          <ac:chgData name="Gabrielle McDonald" userId="S::gmcdonald@fl-counties.com::4b694948-f514-4726-8983-dc34519d4ec7" providerId="AD" clId="Web-{C900BF87-3540-F4EE-BF8E-F8CE3BCCAEE0}" dt="2020-12-17T17:01:10.894" v="2" actId="1076"/>
          <ac:picMkLst>
            <pc:docMk/>
            <pc:sldMk cId="3259392035" sldId="256"/>
            <ac:picMk id="23" creationId="{6BE12224-B8E8-F344-BA6E-6CDA01B048B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 cmpd="sng">
              <a:solidFill>
                <a:srgbClr val="4389B8"/>
              </a:solidFill>
              <a:prstDash val="solid"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val>
            <c:numRef>
              <c:f>Sheet1!$B$1:$B$38</c:f>
              <c:numCache>
                <c:formatCode>General</c:formatCode>
                <c:ptCount val="38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39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  <c:pt idx="23">
                  <c:v>47</c:v>
                </c:pt>
                <c:pt idx="24">
                  <c:v>48</c:v>
                </c:pt>
                <c:pt idx="25">
                  <c:v>50</c:v>
                </c:pt>
                <c:pt idx="26">
                  <c:v>51</c:v>
                </c:pt>
                <c:pt idx="27">
                  <c:v>53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73</c:v>
                </c:pt>
                <c:pt idx="35">
                  <c:v>75</c:v>
                </c:pt>
                <c:pt idx="36">
                  <c:v>78</c:v>
                </c:pt>
                <c:pt idx="37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F0-9B4A-9367-5E0098BDA5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54819B">
                  <a:alpha val="53000"/>
                </a:srgbClr>
              </a:solidFill>
              <a:round/>
            </a:ln>
            <a:effectLst/>
          </c:spPr>
        </c:dropLines>
        <c:smooth val="0"/>
        <c:axId val="1782984287"/>
        <c:axId val="1782985919"/>
      </c:lineChart>
      <c:catAx>
        <c:axId val="178298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985919"/>
        <c:crosses val="autoZero"/>
        <c:auto val="1"/>
        <c:lblAlgn val="ctr"/>
        <c:lblOffset val="100"/>
        <c:noMultiLvlLbl val="0"/>
      </c:catAx>
      <c:valAx>
        <c:axId val="1782985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98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Does the Money Go?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72C447"/>
                  </a:gs>
                  <a:gs pos="100000">
                    <a:srgbClr val="00B090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A1-4141-AE45-AA9157ACBC31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7692AA"/>
                  </a:gs>
                  <a:gs pos="100000">
                    <a:srgbClr val="54819B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A1-4141-AE45-AA9157ACBC31}"/>
              </c:ext>
            </c:extLst>
          </c:dPt>
          <c:dPt>
            <c:idx val="2"/>
            <c:bubble3D val="0"/>
            <c:spPr>
              <a:gradFill>
                <a:gsLst>
                  <a:gs pos="17000">
                    <a:srgbClr val="FFA224"/>
                  </a:gs>
                  <a:gs pos="100000">
                    <a:srgbClr val="FFE03E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A1-4141-AE45-AA9157ACBC31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AD84B7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A1-4141-AE45-AA9157ACBC31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83DBFF"/>
                  </a:gs>
                  <a:gs pos="100000">
                    <a:srgbClr val="54819B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A1-4141-AE45-AA9157ACBC31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72C447"/>
                  </a:gs>
                  <a:gs pos="100000">
                    <a:srgbClr val="007F39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2A1-4141-AE45-AA9157ACBC31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rgbClr val="FFE03E"/>
                  </a:gs>
                  <a:gs pos="100000">
                    <a:srgbClr val="D4454A"/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A1-4141-AE45-AA9157ACBC31}"/>
              </c:ext>
            </c:extLst>
          </c:dPt>
          <c:dPt>
            <c:idx val="7"/>
            <c:bubble3D val="0"/>
            <c:spPr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2A1-4141-AE45-AA9157ACBC31}"/>
              </c:ext>
            </c:extLst>
          </c:dPt>
          <c:dPt>
            <c:idx val="8"/>
            <c:bubble3D val="0"/>
            <c:spPr>
              <a:gradFill flip="none" rotWithShape="1">
                <a:gsLst>
                  <a:gs pos="0">
                    <a:srgbClr val="D4454A"/>
                  </a:gs>
                  <a:gs pos="100000">
                    <a:srgbClr val="AD84B7"/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A1-4141-AE45-AA9157ACBC31}"/>
              </c:ext>
            </c:extLst>
          </c:dPt>
          <c:dLbls>
            <c:dLbl>
              <c:idx val="0"/>
              <c:layout>
                <c:manualLayout>
                  <c:x val="1.8192019475826393E-4"/>
                  <c:y val="-1.48178278318033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56BE78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E4091C2B-375D-8648-A8A1-C11A51D51C67}" type="CATEGORYNAME">
                      <a:rPr lang="en-US" sz="1600">
                        <a:solidFill>
                          <a:srgbClr val="56BE78"/>
                        </a:solidFill>
                      </a:rPr>
                      <a:pPr>
                        <a:defRPr sz="1600" b="0">
                          <a:solidFill>
                            <a:srgbClr val="56BE78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56BE78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56BE78"/>
                        </a:solidFill>
                        <a:latin typeface="Avenir Next" panose="020B0503020202020204" pitchFamily="34" charset="0"/>
                      </a:defRPr>
                    </a:pPr>
                    <a:fld id="{62FF8F8E-BC8F-4347-975C-391BECB4827F}" type="VALUE">
                      <a:rPr lang="en-US" sz="1600" b="1" i="0">
                        <a:solidFill>
                          <a:srgbClr val="56BE78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56BE78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56BE78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A1-4141-AE45-AA9157ACBC31}"/>
                </c:ext>
              </c:extLst>
            </c:dLbl>
            <c:dLbl>
              <c:idx val="1"/>
              <c:layout>
                <c:manualLayout>
                  <c:x val="8.32005781885959E-2"/>
                  <c:y val="-1.0699705109387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54819B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055C3DF9-9BB3-754F-800E-127B8FC65CA1}" type="CATEGORYNAME">
                      <a:rPr lang="en-US" sz="1600">
                        <a:solidFill>
                          <a:srgbClr val="54819B"/>
                        </a:solidFill>
                      </a:rPr>
                      <a:pPr>
                        <a:defRPr sz="1600" b="0">
                          <a:solidFill>
                            <a:srgbClr val="54819B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54819B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54819B"/>
                        </a:solidFill>
                        <a:latin typeface="Avenir Next" panose="020B0503020202020204" pitchFamily="34" charset="0"/>
                      </a:defRPr>
                    </a:pPr>
                    <a:fld id="{9FB96410-E4AE-F74B-89EA-5FE90A6A3001}" type="VALUE">
                      <a:rPr lang="en-US" sz="1600" b="1" i="0">
                        <a:solidFill>
                          <a:srgbClr val="54819B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54819B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54819B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2A1-4141-AE45-AA9157ACBC31}"/>
                </c:ext>
              </c:extLst>
            </c:dLbl>
            <c:dLbl>
              <c:idx val="2"/>
              <c:layout>
                <c:manualLayout>
                  <c:x val="8.4837574650994715E-2"/>
                  <c:y val="9.1851997634943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FFA224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CA2D5E7F-D705-3A46-B73A-51FC5BC9B171}" type="CATEGORYNAME">
                      <a:rPr lang="en-US" sz="1600">
                        <a:solidFill>
                          <a:srgbClr val="FFA224"/>
                        </a:solidFill>
                      </a:rPr>
                      <a:pPr>
                        <a:defRPr sz="1600" b="0">
                          <a:solidFill>
                            <a:srgbClr val="FFA224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FFA224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FFA224"/>
                        </a:solidFill>
                        <a:latin typeface="Avenir Next" panose="020B0503020202020204" pitchFamily="34" charset="0"/>
                      </a:defRPr>
                    </a:pPr>
                    <a:fld id="{3FEBD4BA-9613-C84F-A7D7-4B163638358F}" type="VALUE">
                      <a:rPr lang="en-US" sz="1600" b="1" i="0">
                        <a:solidFill>
                          <a:srgbClr val="FFA224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FFA224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FFA22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A1-4141-AE45-AA9157ACBC31}"/>
                </c:ext>
              </c:extLst>
            </c:dLbl>
            <c:dLbl>
              <c:idx val="3"/>
              <c:layout>
                <c:manualLayout>
                  <c:x val="4.9540587317889614E-2"/>
                  <c:y val="8.31286207338717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AD84B7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53685AF2-B130-784C-A0B9-A05BF1AD1434}" type="CATEGORYNAME">
                      <a:rPr lang="en-US" sz="1600">
                        <a:solidFill>
                          <a:srgbClr val="AD84B7"/>
                        </a:solidFill>
                      </a:rPr>
                      <a:pPr>
                        <a:defRPr sz="1600" b="0">
                          <a:solidFill>
                            <a:srgbClr val="AD84B7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AD84B7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AD84B7"/>
                        </a:solidFill>
                        <a:latin typeface="Avenir Next" panose="020B0503020202020204" pitchFamily="34" charset="0"/>
                      </a:defRPr>
                    </a:pPr>
                    <a:fld id="{25A84220-3A4A-B047-8BC4-D34CA5B91D09}" type="VALUE">
                      <a:rPr lang="en-US" sz="1600" b="1" i="0">
                        <a:solidFill>
                          <a:srgbClr val="AD84B7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AD84B7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AD84B7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2A1-4141-AE45-AA9157ACBC31}"/>
                </c:ext>
              </c:extLst>
            </c:dLbl>
            <c:dLbl>
              <c:idx val="4"/>
              <c:layout>
                <c:manualLayout>
                  <c:x val="4.678316025714168E-2"/>
                  <c:y val="1.2672494832547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68AFCE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C9474A22-13B2-6A44-86FD-A4DBE92A564D}" type="CATEGORYNAME">
                      <a:rPr lang="en-US" sz="1600">
                        <a:solidFill>
                          <a:srgbClr val="68AFCE"/>
                        </a:solidFill>
                      </a:rPr>
                      <a:pPr>
                        <a:defRPr sz="1600" b="0">
                          <a:solidFill>
                            <a:srgbClr val="68AFCE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68AFCE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68AFCE"/>
                        </a:solidFill>
                        <a:latin typeface="Avenir Next" panose="020B0503020202020204" pitchFamily="34" charset="0"/>
                      </a:defRPr>
                    </a:pPr>
                    <a:fld id="{8C804301-3BBB-3443-8D4D-BDE72A45823B}" type="VALUE">
                      <a:rPr lang="en-US" sz="1600" b="1" i="0">
                        <a:solidFill>
                          <a:srgbClr val="68AFCE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68AFCE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68AFCE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A1-4141-AE45-AA9157ACBC31}"/>
                </c:ext>
              </c:extLst>
            </c:dLbl>
            <c:dLbl>
              <c:idx val="5"/>
              <c:layout>
                <c:manualLayout>
                  <c:x val="2.0736938805808555E-2"/>
                  <c:y val="-4.93805847205583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A64F4DEF-2530-5449-A9B5-60C5AD258006}" type="CATEGORYNAME">
                      <a:rPr lang="en-US"/>
                      <a:pPr>
                        <a:defRPr sz="1600" b="0">
                          <a:solidFill>
                            <a:schemeClr val="accent1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baseline="0"/>
                  </a:p>
                  <a:p>
                    <a:pPr>
                      <a:defRPr sz="1600" b="0">
                        <a:solidFill>
                          <a:schemeClr val="accent1"/>
                        </a:solidFill>
                        <a:latin typeface="Avenir Next" panose="020B0503020202020204" pitchFamily="34" charset="0"/>
                      </a:defRPr>
                    </a:pPr>
                    <a:fld id="{89DA322A-4B56-244E-A3AF-2FBD3B5C4627}" type="VALUE">
                      <a:rPr lang="en-US" b="1" i="0"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chemeClr val="accent1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2A1-4141-AE45-AA9157ACBC31}"/>
                </c:ext>
              </c:extLst>
            </c:dLbl>
            <c:dLbl>
              <c:idx val="6"/>
              <c:layout>
                <c:manualLayout>
                  <c:x val="-4.7854474167250506E-2"/>
                  <c:y val="-7.40708770808375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E06949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E963AA7B-2D5D-3D49-BA02-30F2088EB6DD}" type="CATEGORYNAME">
                      <a:rPr lang="en-US" sz="1600">
                        <a:solidFill>
                          <a:srgbClr val="E06949"/>
                        </a:solidFill>
                      </a:rPr>
                      <a:pPr>
                        <a:defRPr sz="1600" b="0">
                          <a:solidFill>
                            <a:srgbClr val="E06949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E06949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E06949"/>
                        </a:solidFill>
                        <a:latin typeface="Avenir Next" panose="020B0503020202020204" pitchFamily="34" charset="0"/>
                      </a:defRPr>
                    </a:pPr>
                    <a:fld id="{70D4B9E0-4AD2-CC42-A7E5-AD39F83319EE}" type="VALUE">
                      <a:rPr lang="en-US" sz="1600" b="1" i="0">
                        <a:solidFill>
                          <a:srgbClr val="E06949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E06949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E06949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A1-4141-AE45-AA9157ACBC31}"/>
                </c:ext>
              </c:extLst>
            </c:dLbl>
            <c:dLbl>
              <c:idx val="7"/>
              <c:layout>
                <c:manualLayout>
                  <c:x val="-3.1902982778167013E-2"/>
                  <c:y val="-4.93805847205583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54819B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ADBEC38E-5F82-3341-829F-A6E42F757DA2}" type="CATEGORYNAME">
                      <a:rPr lang="en-US" sz="1600">
                        <a:solidFill>
                          <a:srgbClr val="54819B"/>
                        </a:solidFill>
                      </a:rPr>
                      <a:pPr>
                        <a:defRPr sz="1600" b="0">
                          <a:solidFill>
                            <a:srgbClr val="54819B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54819B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54819B"/>
                        </a:solidFill>
                        <a:latin typeface="Avenir Next" panose="020B0503020202020204" pitchFamily="34" charset="0"/>
                      </a:defRPr>
                    </a:pPr>
                    <a:fld id="{74B348ED-9D03-664D-8480-A32E47E57E13}" type="VALUE">
                      <a:rPr lang="en-US" sz="1600" b="1" i="0">
                        <a:solidFill>
                          <a:srgbClr val="54819B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54819B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54819B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2A1-4141-AE45-AA9157ACBC31}"/>
                </c:ext>
              </c:extLst>
            </c:dLbl>
            <c:dLbl>
              <c:idx val="8"/>
              <c:layout>
                <c:manualLayout>
                  <c:x val="-8.773320263995929E-2"/>
                  <c:y val="2.46902923602791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E56353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43D097DB-5E7A-7645-92F2-74BCAD71BEA3}" type="CATEGORYNAME">
                      <a:rPr lang="en-US" sz="1600">
                        <a:solidFill>
                          <a:srgbClr val="E56353"/>
                        </a:solidFill>
                      </a:rPr>
                      <a:pPr>
                        <a:defRPr sz="1600" b="0">
                          <a:solidFill>
                            <a:srgbClr val="E56353"/>
                          </a:solidFill>
                          <a:latin typeface="Avenir Next" panose="020B0503020202020204" pitchFamily="34" charset="0"/>
                        </a:defRPr>
                      </a:pPr>
                      <a:t>[CATEGORY NAME]</a:t>
                    </a:fld>
                    <a:endParaRPr lang="en-US" sz="1600" baseline="0">
                      <a:solidFill>
                        <a:srgbClr val="E56353"/>
                      </a:solidFill>
                    </a:endParaRPr>
                  </a:p>
                  <a:p>
                    <a:pPr>
                      <a:defRPr sz="1600" b="0">
                        <a:solidFill>
                          <a:srgbClr val="E56353"/>
                        </a:solidFill>
                        <a:latin typeface="Avenir Next" panose="020B0503020202020204" pitchFamily="34" charset="0"/>
                      </a:defRPr>
                    </a:pPr>
                    <a:fld id="{06BB894D-9067-C546-AEA3-5787BDCFCAA4}" type="VALUE">
                      <a:rPr lang="en-US" sz="1600" b="1" i="0">
                        <a:solidFill>
                          <a:srgbClr val="E56353"/>
                        </a:solidFill>
                        <a:latin typeface="Avenir Next" panose="020B0503020202020204" pitchFamily="34" charset="0"/>
                      </a:rPr>
                      <a:pPr>
                        <a:defRPr sz="1600" b="0">
                          <a:solidFill>
                            <a:srgbClr val="E56353"/>
                          </a:solidFill>
                          <a:latin typeface="Avenir Next" panose="020B05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E56353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2A1-4141-AE45-AA9157ACBC31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accent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Courts</c:v>
                </c:pt>
                <c:pt idx="1">
                  <c:v>Economic Development</c:v>
                </c:pt>
                <c:pt idx="2">
                  <c:v>Culture &amp; Recreation</c:v>
                </c:pt>
                <c:pt idx="3">
                  <c:v>Health &amp; Human Services</c:v>
                </c:pt>
                <c:pt idx="4">
                  <c:v>Transportation</c:v>
                </c:pt>
                <c:pt idx="5">
                  <c:v>Physical Environment</c:v>
                </c:pt>
                <c:pt idx="6">
                  <c:v>Other</c:v>
                </c:pt>
                <c:pt idx="7">
                  <c:v>General Government</c:v>
                </c:pt>
                <c:pt idx="8">
                  <c:v>Public Safety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2.1299999999999999E-2</c:v>
                </c:pt>
                <c:pt idx="1">
                  <c:v>3.85E-2</c:v>
                </c:pt>
                <c:pt idx="2">
                  <c:v>3.8399999999999997E-2</c:v>
                </c:pt>
                <c:pt idx="3">
                  <c:v>7.9899999999999999E-2</c:v>
                </c:pt>
                <c:pt idx="4">
                  <c:v>0.11609999999999999</c:v>
                </c:pt>
                <c:pt idx="5">
                  <c:v>0.1409</c:v>
                </c:pt>
                <c:pt idx="6">
                  <c:v>0.1578</c:v>
                </c:pt>
                <c:pt idx="7">
                  <c:v>0.1724</c:v>
                </c:pt>
                <c:pt idx="8">
                  <c:v>0.23469999999999999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1-4141-AE45-AA9157ACBC31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67AAC-9708-4F57-8D98-921CC0D8EAF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7BCB-6040-4A8B-876E-7044AFEC5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3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7BCB-6040-4A8B-876E-7044AFEC5E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E5C0-F71C-494F-9ECB-D4353EBA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08B4A-215C-3040-9F15-2ADADA72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B545-7D65-4545-9ADE-CA1DCA91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BEAD-CFAD-6748-880E-DA8F3A5B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61FD-E4C3-9345-A243-518F3F9F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4A5A-EAC8-8C4E-AACD-0E703163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060B3-937E-6E4B-84BA-B1883B969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E2D5-2103-F044-BAC6-3D32EA88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AD7F-CC21-0646-927C-E915A9FE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34FD6-E05C-BD45-A064-722A66DB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11F54-BD0C-6B4B-BC94-DA202436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0D0A4-2EB6-2144-BC5B-6732305C7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84B-AF8A-9841-8787-0F927844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8DD5-C9DA-FD41-8B3A-7670D15C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CE6C6-6F6D-4E4D-8F76-A943095B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3938-1E38-0342-8B64-9501E69A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A741-A97C-6641-B679-A653CFE4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2197-3BE7-9346-A90A-D4B67670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D1E39-392C-D64F-A914-D70F3B5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E394-8573-B14A-A2BA-7061C7C4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E053-93A4-3A49-87BC-DB73528C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5C236-0F43-A144-AEA1-8E0F94CD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10A0-75BA-6545-890A-486BE5E5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B7C2-DBFE-FC47-AA01-0C6E2F70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5207B-1587-C44D-B76F-767E5DBA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834B-60D1-174B-BAF8-0816CA0E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53C4-2B41-0542-B353-D2AA9E660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1CD2B-4316-944F-A9E9-55D521E1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BE231-BCF5-5540-BAC1-BB1A0630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5B3A1-0A7C-904F-B21F-86308C19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75B5-535E-5741-9C91-D32E1B8C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0CA0-EAD3-D847-8F2A-E7CD2608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9D4EB-CC83-864A-8B31-0B6D6353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91D97-9A8E-B440-AF68-7913A7BB4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0D36B-C425-9943-AE8A-412FCD8C6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898A6-DEF5-6E4E-9211-0526419A1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02BF8-B067-064C-9E3B-69F4C03A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FBB29-37CD-504A-9AEC-C7A59257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01070-0273-6445-9FF9-2E67532D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49E3-75E6-E04D-8056-1A074B0D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5F9B2-AE9C-6844-B152-2BCCF460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11513-A070-F740-9E10-E27ED76F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73026-8586-6949-8E65-D1E6162D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1F318-607C-D344-AD15-582351C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EDAA0-2392-5441-8CBB-FFA88F49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36B97-6BAE-374C-A533-57C1AA37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85C1-E7E2-8249-BC38-2FB0AF22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101A-6F41-8E49-8519-17D0AB05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E5858-016A-244D-A395-965BF041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24FD0-1101-CB49-B33F-36ACBC11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3DA7B-85D8-2746-8011-CE136CDF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D1683-47DB-744D-A9DE-E9582E29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9634-99BA-5F46-AB72-DFEA193E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612ED-F242-A643-8316-EDA5AA246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1641D-7816-C246-B01D-D98C5AA15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82739-2568-524E-8EB6-B48EE9CC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5629D-848B-6B40-9CF9-116798B8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13C53-030F-BB47-9F6D-A0FFC247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4E6B0-A22F-D34B-AC8A-C11434BA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CD509-63BD-BF4E-8F50-5BD22237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93A54-2F05-9C40-865B-96202F2F1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9E0F-13B6-E347-8240-F8B4CFC7D58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F0417-DFC4-5C4B-9B4F-C9B86D232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AEE7-2CBE-514F-9060-3ED516B90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C9F8-3F3F-2545-BFDB-7102B7C2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Next Heavy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yjyWqjaX8w?start=2&amp;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7.png"/><Relationship Id="rId21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4.sv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C44E11-6132-3E41-BEEE-6E95876C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EED16A-AD84-FB40-9AF6-4CED8448B436}"/>
              </a:ext>
            </a:extLst>
          </p:cNvPr>
          <p:cNvSpPr/>
          <p:nvPr/>
        </p:nvSpPr>
        <p:spPr>
          <a:xfrm>
            <a:off x="-186267" y="-135467"/>
            <a:ext cx="3617290" cy="7128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8DEF83-219C-1742-AB80-35CA15A20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6" y="1888761"/>
            <a:ext cx="1793783" cy="2463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E12224-B8E8-F344-BA6E-6CDA01B0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57" y="1279885"/>
            <a:ext cx="92117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iamond 65">
            <a:extLst>
              <a:ext uri="{FF2B5EF4-FFF2-40B4-BE49-F238E27FC236}">
                <a16:creationId xmlns:a16="http://schemas.microsoft.com/office/drawing/2014/main" id="{3757586E-F028-8F40-A1DB-86748ED8D7D7}"/>
              </a:ext>
            </a:extLst>
          </p:cNvPr>
          <p:cNvSpPr/>
          <p:nvPr/>
        </p:nvSpPr>
        <p:spPr>
          <a:xfrm>
            <a:off x="7737653" y="3146029"/>
            <a:ext cx="2139876" cy="2139876"/>
          </a:xfrm>
          <a:prstGeom prst="diamond">
            <a:avLst/>
          </a:prstGeom>
          <a:gradFill>
            <a:gsLst>
              <a:gs pos="0">
                <a:srgbClr val="FF3020"/>
              </a:gs>
              <a:gs pos="100000">
                <a:srgbClr val="EDDC64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8CA963BD-6DB1-D04A-9131-5318D91FDBF5}"/>
              </a:ext>
            </a:extLst>
          </p:cNvPr>
          <p:cNvSpPr/>
          <p:nvPr/>
        </p:nvSpPr>
        <p:spPr>
          <a:xfrm>
            <a:off x="2308354" y="2298094"/>
            <a:ext cx="1892960" cy="1892960"/>
          </a:xfrm>
          <a:prstGeom prst="diamond">
            <a:avLst/>
          </a:prstGeom>
          <a:gradFill>
            <a:gsLst>
              <a:gs pos="12000">
                <a:srgbClr val="7030A0"/>
              </a:gs>
              <a:gs pos="100000">
                <a:srgbClr val="AD84B7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06B021BC-1CA0-0549-B1B1-1FBF8E144430}"/>
              </a:ext>
            </a:extLst>
          </p:cNvPr>
          <p:cNvSpPr/>
          <p:nvPr/>
        </p:nvSpPr>
        <p:spPr>
          <a:xfrm>
            <a:off x="4473679" y="5067353"/>
            <a:ext cx="2995967" cy="2995967"/>
          </a:xfrm>
          <a:prstGeom prst="diamond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D4832E17-CD31-D745-A4B1-4A60AB7CDBC2}"/>
              </a:ext>
            </a:extLst>
          </p:cNvPr>
          <p:cNvSpPr/>
          <p:nvPr/>
        </p:nvSpPr>
        <p:spPr>
          <a:xfrm>
            <a:off x="4585448" y="1529602"/>
            <a:ext cx="3798795" cy="3798795"/>
          </a:xfrm>
          <a:prstGeom prst="diamond">
            <a:avLst/>
          </a:prstGeom>
          <a:gradFill>
            <a:gsLst>
              <a:gs pos="0">
                <a:srgbClr val="54819B"/>
              </a:gs>
              <a:gs pos="100000">
                <a:srgbClr val="44C4A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glow>
              <a:schemeClr val="bg1"/>
            </a:glow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5181242" y="2367170"/>
            <a:ext cx="2613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What Counties 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1D8083B9-6476-6844-8645-A50E1C4998CD}"/>
              </a:ext>
            </a:extLst>
          </p:cNvPr>
          <p:cNvSpPr/>
          <p:nvPr/>
        </p:nvSpPr>
        <p:spPr>
          <a:xfrm>
            <a:off x="3350102" y="1051006"/>
            <a:ext cx="2288600" cy="2288600"/>
          </a:xfrm>
          <a:prstGeom prst="diamond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C8F4A8-7B41-C443-8119-9D05DE282927}"/>
              </a:ext>
            </a:extLst>
          </p:cNvPr>
          <p:cNvSpPr txBox="1"/>
          <p:nvPr/>
        </p:nvSpPr>
        <p:spPr>
          <a:xfrm>
            <a:off x="4232637" y="226406"/>
            <a:ext cx="150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Support Veterans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D59EAD63-C474-FF46-9EEE-E0E9257F20D6}"/>
              </a:ext>
            </a:extLst>
          </p:cNvPr>
          <p:cNvSpPr/>
          <p:nvPr/>
        </p:nvSpPr>
        <p:spPr>
          <a:xfrm>
            <a:off x="4278343" y="-784858"/>
            <a:ext cx="2916250" cy="2916250"/>
          </a:xfrm>
          <a:prstGeom prst="diamond">
            <a:avLst/>
          </a:prstGeom>
          <a:gradFill>
            <a:gsLst>
              <a:gs pos="0">
                <a:srgbClr val="FF3020"/>
              </a:gs>
              <a:gs pos="100000">
                <a:srgbClr val="EDDC64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3F6F06-6417-D341-ABB3-6A29EAB825C7}"/>
              </a:ext>
            </a:extLst>
          </p:cNvPr>
          <p:cNvSpPr txBox="1"/>
          <p:nvPr/>
        </p:nvSpPr>
        <p:spPr>
          <a:xfrm>
            <a:off x="4429503" y="471577"/>
            <a:ext cx="261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Maintain the Justice System (Courts, Law Enforcement) 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696DACF6-76A4-9B4E-A6D7-F5F1F5EAE3ED}"/>
              </a:ext>
            </a:extLst>
          </p:cNvPr>
          <p:cNvSpPr/>
          <p:nvPr/>
        </p:nvSpPr>
        <p:spPr>
          <a:xfrm>
            <a:off x="6573638" y="4363577"/>
            <a:ext cx="2095092" cy="2095092"/>
          </a:xfrm>
          <a:prstGeom prst="diamond">
            <a:avLst/>
          </a:prstGeom>
          <a:gradFill>
            <a:gsLst>
              <a:gs pos="0">
                <a:srgbClr val="3A3E3C"/>
              </a:gs>
              <a:gs pos="100000">
                <a:srgbClr val="456A7F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9886EC-D07A-5F41-916E-85568D88062B}"/>
              </a:ext>
            </a:extLst>
          </p:cNvPr>
          <p:cNvSpPr txBox="1"/>
          <p:nvPr/>
        </p:nvSpPr>
        <p:spPr>
          <a:xfrm>
            <a:off x="6804090" y="5136232"/>
            <a:ext cx="163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Maintain Infrastructure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9F514EB4-F3AA-CB4B-A146-65B6943FE32C}"/>
              </a:ext>
            </a:extLst>
          </p:cNvPr>
          <p:cNvSpPr/>
          <p:nvPr/>
        </p:nvSpPr>
        <p:spPr>
          <a:xfrm>
            <a:off x="7382393" y="1194405"/>
            <a:ext cx="2095092" cy="2095092"/>
          </a:xfrm>
          <a:prstGeom prst="diamond">
            <a:avLst/>
          </a:prstGeom>
          <a:gradFill>
            <a:gsLst>
              <a:gs pos="0">
                <a:srgbClr val="E56353"/>
              </a:gs>
              <a:gs pos="99000">
                <a:srgbClr val="AD84B7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9C0B97-DAF7-8A40-B3A9-9115BAFFD464}"/>
              </a:ext>
            </a:extLst>
          </p:cNvPr>
          <p:cNvSpPr txBox="1"/>
          <p:nvPr/>
        </p:nvSpPr>
        <p:spPr>
          <a:xfrm>
            <a:off x="7612845" y="1967060"/>
            <a:ext cx="163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Emergency Management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4067C2FE-3F9C-344B-A26D-929305A82EDF}"/>
              </a:ext>
            </a:extLst>
          </p:cNvPr>
          <p:cNvSpPr/>
          <p:nvPr/>
        </p:nvSpPr>
        <p:spPr>
          <a:xfrm>
            <a:off x="7038601" y="-862890"/>
            <a:ext cx="2095092" cy="2095092"/>
          </a:xfrm>
          <a:prstGeom prst="diamond">
            <a:avLst/>
          </a:prstGeom>
          <a:gradFill>
            <a:gsLst>
              <a:gs pos="1000">
                <a:srgbClr val="456A7F"/>
              </a:gs>
              <a:gs pos="100000">
                <a:srgbClr val="00B0F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26D9A4B0-4A09-814F-9DE7-10AE5A38633A}"/>
              </a:ext>
            </a:extLst>
          </p:cNvPr>
          <p:cNvSpPr/>
          <p:nvPr/>
        </p:nvSpPr>
        <p:spPr>
          <a:xfrm>
            <a:off x="8492662" y="-406671"/>
            <a:ext cx="2916250" cy="2916250"/>
          </a:xfrm>
          <a:prstGeom prst="diamond">
            <a:avLst/>
          </a:prstGeom>
          <a:blipFill>
            <a:blip r:embed="rId5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87B90E-0053-4E49-8A88-F80067A43E34}"/>
              </a:ext>
            </a:extLst>
          </p:cNvPr>
          <p:cNvSpPr txBox="1"/>
          <p:nvPr/>
        </p:nvSpPr>
        <p:spPr>
          <a:xfrm>
            <a:off x="9133693" y="778518"/>
            <a:ext cx="163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3A3E3C"/>
                </a:solidFill>
                <a:latin typeface="Avenir Next" panose="020B0503020202020204" pitchFamily="34" charset="0"/>
              </a:rPr>
              <a:t>Run Library Systems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DBBC94C1-9EA8-C242-AAEB-47613A8CC1E4}"/>
              </a:ext>
            </a:extLst>
          </p:cNvPr>
          <p:cNvSpPr/>
          <p:nvPr/>
        </p:nvSpPr>
        <p:spPr>
          <a:xfrm>
            <a:off x="10027707" y="2922540"/>
            <a:ext cx="2589187" cy="2589187"/>
          </a:xfrm>
          <a:prstGeom prst="diamond">
            <a:avLst/>
          </a:prstGeom>
          <a:gradFill>
            <a:gsLst>
              <a:gs pos="99000">
                <a:schemeClr val="accent5">
                  <a:lumMod val="60000"/>
                  <a:lumOff val="40000"/>
                </a:schemeClr>
              </a:gs>
              <a:gs pos="0">
                <a:srgbClr val="009F55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89C89-9EAF-C34A-834D-239BDCD96F23}"/>
              </a:ext>
            </a:extLst>
          </p:cNvPr>
          <p:cNvSpPr txBox="1"/>
          <p:nvPr/>
        </p:nvSpPr>
        <p:spPr>
          <a:xfrm>
            <a:off x="7848379" y="3969344"/>
            <a:ext cx="18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Protect Natural Resources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AED4F-4C6D-F54C-9081-DD34F2785B85}"/>
              </a:ext>
            </a:extLst>
          </p:cNvPr>
          <p:cNvSpPr txBox="1"/>
          <p:nvPr/>
        </p:nvSpPr>
        <p:spPr>
          <a:xfrm>
            <a:off x="5196271" y="5701362"/>
            <a:ext cx="163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3A3E3C"/>
                </a:solidFill>
                <a:latin typeface="Avenir Next" panose="020B0503020202020204" pitchFamily="34" charset="0"/>
              </a:rPr>
              <a:t>Collect Trash and Handle Recycling </a:t>
            </a: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82275333-2CB0-A742-97F7-18D2A9E5B621}"/>
              </a:ext>
            </a:extLst>
          </p:cNvPr>
          <p:cNvSpPr/>
          <p:nvPr/>
        </p:nvSpPr>
        <p:spPr>
          <a:xfrm>
            <a:off x="10630867" y="615487"/>
            <a:ext cx="2916250" cy="2916250"/>
          </a:xfrm>
          <a:prstGeom prst="diamond">
            <a:avLst/>
          </a:prstGeom>
          <a:gradFill>
            <a:gsLst>
              <a:gs pos="12000">
                <a:srgbClr val="7030A0"/>
              </a:gs>
              <a:gs pos="100000">
                <a:srgbClr val="AD84B7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1898B1-B426-5945-9BCB-3FCFE5E98FCF}"/>
              </a:ext>
            </a:extLst>
          </p:cNvPr>
          <p:cNvSpPr txBox="1"/>
          <p:nvPr/>
        </p:nvSpPr>
        <p:spPr>
          <a:xfrm>
            <a:off x="2433635" y="2734254"/>
            <a:ext cx="163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Support Economic Development</a:t>
            </a: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E9F14471-72B9-3345-AA80-AC287CF2402C}"/>
              </a:ext>
            </a:extLst>
          </p:cNvPr>
          <p:cNvSpPr/>
          <p:nvPr/>
        </p:nvSpPr>
        <p:spPr>
          <a:xfrm>
            <a:off x="360115" y="-189727"/>
            <a:ext cx="3438657" cy="3438657"/>
          </a:xfrm>
          <a:prstGeom prst="diamond">
            <a:avLst/>
          </a:prstGeom>
          <a:gradFill>
            <a:gsLst>
              <a:gs pos="0">
                <a:srgbClr val="3A3E3C"/>
              </a:gs>
              <a:gs pos="100000">
                <a:srgbClr val="456A7F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19724399-16F0-484C-BF49-DEB866E794CA}"/>
              </a:ext>
            </a:extLst>
          </p:cNvPr>
          <p:cNvSpPr/>
          <p:nvPr/>
        </p:nvSpPr>
        <p:spPr>
          <a:xfrm>
            <a:off x="3758807" y="3856331"/>
            <a:ext cx="2095092" cy="2095092"/>
          </a:xfrm>
          <a:prstGeom prst="diamond">
            <a:avLst/>
          </a:prstGeom>
          <a:gradFill>
            <a:gsLst>
              <a:gs pos="1000">
                <a:srgbClr val="456A7F"/>
              </a:gs>
              <a:gs pos="100000">
                <a:srgbClr val="00B0F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30459-369A-1C41-B061-5E6B3445DE9C}"/>
              </a:ext>
            </a:extLst>
          </p:cNvPr>
          <p:cNvSpPr txBox="1"/>
          <p:nvPr/>
        </p:nvSpPr>
        <p:spPr>
          <a:xfrm>
            <a:off x="733950" y="1253043"/>
            <a:ext cx="261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Fund Public Health and Human Services</a:t>
            </a: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2E34E287-4E9C-1643-9F77-95EF11312344}"/>
              </a:ext>
            </a:extLst>
          </p:cNvPr>
          <p:cNvSpPr/>
          <p:nvPr/>
        </p:nvSpPr>
        <p:spPr>
          <a:xfrm>
            <a:off x="2541765" y="5045941"/>
            <a:ext cx="2153001" cy="2153001"/>
          </a:xfrm>
          <a:prstGeom prst="diamond">
            <a:avLst/>
          </a:prstGeom>
          <a:gradFill>
            <a:gsLst>
              <a:gs pos="0">
                <a:srgbClr val="E56353"/>
              </a:gs>
              <a:gs pos="99000">
                <a:srgbClr val="AD84B7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D1E361DE-B327-8744-890F-7DC640E63B68}"/>
              </a:ext>
            </a:extLst>
          </p:cNvPr>
          <p:cNvSpPr/>
          <p:nvPr/>
        </p:nvSpPr>
        <p:spPr>
          <a:xfrm>
            <a:off x="-359394" y="3017454"/>
            <a:ext cx="3847473" cy="3847473"/>
          </a:xfrm>
          <a:prstGeom prst="diamond">
            <a:avLst/>
          </a:prstGeom>
          <a:gradFill>
            <a:gsLst>
              <a:gs pos="0">
                <a:srgbClr val="FF3020"/>
              </a:gs>
              <a:gs pos="100000">
                <a:srgbClr val="EDDC64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ED2385-18D1-4F40-9B15-15F78C4BB15A}"/>
              </a:ext>
            </a:extLst>
          </p:cNvPr>
          <p:cNvSpPr txBox="1"/>
          <p:nvPr/>
        </p:nvSpPr>
        <p:spPr>
          <a:xfrm>
            <a:off x="386404" y="4503972"/>
            <a:ext cx="261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Implement Workforce Development &amp; Affordable Housing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7C4C681-3D66-8940-AD80-B42699C912B4}"/>
              </a:ext>
            </a:extLst>
          </p:cNvPr>
          <p:cNvSpPr/>
          <p:nvPr/>
        </p:nvSpPr>
        <p:spPr>
          <a:xfrm>
            <a:off x="-1107474" y="1616773"/>
            <a:ext cx="2589187" cy="2589187"/>
          </a:xfrm>
          <a:prstGeom prst="diamond">
            <a:avLst/>
          </a:prstGeom>
          <a:gradFill>
            <a:gsLst>
              <a:gs pos="99000">
                <a:schemeClr val="accent5">
                  <a:lumMod val="60000"/>
                  <a:lumOff val="40000"/>
                </a:schemeClr>
              </a:gs>
              <a:gs pos="0">
                <a:srgbClr val="009F55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A1461-BA84-E04C-861B-808AA91C2FEF}"/>
              </a:ext>
            </a:extLst>
          </p:cNvPr>
          <p:cNvSpPr txBox="1"/>
          <p:nvPr/>
        </p:nvSpPr>
        <p:spPr>
          <a:xfrm>
            <a:off x="4078600" y="4654227"/>
            <a:ext cx="137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Maintain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Parks</a:t>
            </a:r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37A137C2-1380-214E-B19E-1C57ABD12D14}"/>
              </a:ext>
            </a:extLst>
          </p:cNvPr>
          <p:cNvSpPr/>
          <p:nvPr/>
        </p:nvSpPr>
        <p:spPr>
          <a:xfrm>
            <a:off x="7733825" y="5126998"/>
            <a:ext cx="2874188" cy="2874188"/>
          </a:xfrm>
          <a:prstGeom prst="diamond">
            <a:avLst/>
          </a:prstGeom>
          <a:gradFill>
            <a:gsLst>
              <a:gs pos="1000">
                <a:srgbClr val="456A7F"/>
              </a:gs>
              <a:gs pos="100000">
                <a:srgbClr val="00B0F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721758-6927-A84C-AAA3-B030B7C0D11E}"/>
              </a:ext>
            </a:extLst>
          </p:cNvPr>
          <p:cNvSpPr txBox="1"/>
          <p:nvPr/>
        </p:nvSpPr>
        <p:spPr>
          <a:xfrm>
            <a:off x="8238334" y="6064570"/>
            <a:ext cx="1807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Support Veterans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752FF9-9D30-6544-9248-F097AEE4E345}"/>
              </a:ext>
            </a:extLst>
          </p:cNvPr>
          <p:cNvSpPr txBox="1"/>
          <p:nvPr/>
        </p:nvSpPr>
        <p:spPr>
          <a:xfrm>
            <a:off x="10505206" y="3856331"/>
            <a:ext cx="163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Issue Building Permits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E2D0F-750A-F540-934C-E2A53821DAE1}"/>
              </a:ext>
            </a:extLst>
          </p:cNvPr>
          <p:cNvSpPr txBox="1"/>
          <p:nvPr/>
        </p:nvSpPr>
        <p:spPr>
          <a:xfrm>
            <a:off x="6843910" y="117262"/>
            <a:ext cx="261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Hold Elections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B28AD4-C9DA-8144-99CF-255038747721}"/>
              </a:ext>
            </a:extLst>
          </p:cNvPr>
          <p:cNvSpPr txBox="1"/>
          <p:nvPr/>
        </p:nvSpPr>
        <p:spPr>
          <a:xfrm>
            <a:off x="3681628" y="1783799"/>
            <a:ext cx="163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3A3E3C"/>
                </a:solidFill>
                <a:latin typeface="Avenir Next" panose="020B0503020202020204" pitchFamily="34" charset="0"/>
              </a:rPr>
              <a:t>Run Fire Rescue Departments</a:t>
            </a:r>
          </a:p>
        </p:txBody>
      </p:sp>
    </p:spTree>
    <p:extLst>
      <p:ext uri="{BB962C8B-B14F-4D97-AF65-F5344CB8AC3E}">
        <p14:creationId xmlns:p14="http://schemas.microsoft.com/office/powerpoint/2010/main" val="387872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E80223E0-22FE-2040-AFF4-9F018DCF7912}"/>
              </a:ext>
            </a:extLst>
          </p:cNvPr>
          <p:cNvSpPr/>
          <p:nvPr/>
        </p:nvSpPr>
        <p:spPr>
          <a:xfrm>
            <a:off x="2864720" y="1672144"/>
            <a:ext cx="6531508" cy="6531508"/>
          </a:xfrm>
          <a:prstGeom prst="ellipse">
            <a:avLst/>
          </a:prstGeom>
          <a:gradFill flip="none" rotWithShape="1">
            <a:gsLst>
              <a:gs pos="66000">
                <a:srgbClr val="AD84B7">
                  <a:alpha val="44000"/>
                </a:srgbClr>
              </a:gs>
              <a:gs pos="4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DB2DB2B-E456-7243-9E31-B3DC8AB30BF8}"/>
              </a:ext>
            </a:extLst>
          </p:cNvPr>
          <p:cNvSpPr/>
          <p:nvPr/>
        </p:nvSpPr>
        <p:spPr>
          <a:xfrm>
            <a:off x="8123270" y="2029340"/>
            <a:ext cx="3704159" cy="3704159"/>
          </a:xfrm>
          <a:prstGeom prst="ellipse">
            <a:avLst/>
          </a:prstGeom>
          <a:gradFill>
            <a:gsLst>
              <a:gs pos="100000">
                <a:srgbClr val="54819B"/>
              </a:gs>
              <a:gs pos="0">
                <a:srgbClr val="3F535B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5CFE30-E213-684E-83AD-85D4CF636ED4}"/>
              </a:ext>
            </a:extLst>
          </p:cNvPr>
          <p:cNvSpPr/>
          <p:nvPr/>
        </p:nvSpPr>
        <p:spPr>
          <a:xfrm>
            <a:off x="433518" y="2029340"/>
            <a:ext cx="3704159" cy="3704159"/>
          </a:xfrm>
          <a:prstGeom prst="ellipse">
            <a:avLst/>
          </a:prstGeom>
          <a:gradFill>
            <a:gsLst>
              <a:gs pos="0">
                <a:srgbClr val="FE3522"/>
              </a:gs>
              <a:gs pos="99000">
                <a:srgbClr val="E9D96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86E92-46B9-1F45-A16B-501DD48C2E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55278" y="2634680"/>
            <a:ext cx="2736757" cy="27367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FC1309-4ABF-EB47-B633-37A8EB054296}"/>
              </a:ext>
            </a:extLst>
          </p:cNvPr>
          <p:cNvSpPr/>
          <p:nvPr/>
        </p:nvSpPr>
        <p:spPr>
          <a:xfrm>
            <a:off x="939082" y="-7626577"/>
            <a:ext cx="10313836" cy="10313836"/>
          </a:xfrm>
          <a:prstGeom prst="ellipse">
            <a:avLst/>
          </a:prstGeom>
          <a:gradFill>
            <a:gsLst>
              <a:gs pos="0">
                <a:srgbClr val="438AB9"/>
              </a:gs>
              <a:gs pos="99000">
                <a:srgbClr val="44C4A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4C6CE-F7D2-FB47-8126-593D64600CD3}"/>
              </a:ext>
            </a:extLst>
          </p:cNvPr>
          <p:cNvSpPr txBox="1"/>
          <p:nvPr/>
        </p:nvSpPr>
        <p:spPr>
          <a:xfrm>
            <a:off x="4349693" y="1693864"/>
            <a:ext cx="336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Large, Medium &amp; Small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728AE4-1C7D-234C-8132-3CC8C369BD00}"/>
              </a:ext>
            </a:extLst>
          </p:cNvPr>
          <p:cNvSpPr txBox="1"/>
          <p:nvPr/>
        </p:nvSpPr>
        <p:spPr>
          <a:xfrm>
            <a:off x="0" y="348830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AD84B7"/>
                </a:solidFill>
                <a:latin typeface="Avenir Next" panose="020B0503020202020204" pitchFamily="34" charset="0"/>
              </a:rPr>
              <a:t>31</a:t>
            </a:r>
            <a:endParaRPr lang="en-US" sz="9600">
              <a:solidFill>
                <a:srgbClr val="AD84B7"/>
              </a:solidFill>
              <a:latin typeface="Avenir Next" panose="020B05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9E23DE-6D4C-2545-A131-F61738644E10}"/>
              </a:ext>
            </a:extLst>
          </p:cNvPr>
          <p:cNvSpPr txBox="1"/>
          <p:nvPr/>
        </p:nvSpPr>
        <p:spPr>
          <a:xfrm>
            <a:off x="0" y="461006"/>
            <a:ext cx="12192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chemeClr val="bg1"/>
                </a:solidFill>
                <a:latin typeface="DINPro" panose="02000503030000020004" pitchFamily="2" charset="0"/>
              </a:rPr>
              <a:t>Everybody Lives </a:t>
            </a:r>
          </a:p>
          <a:p>
            <a:pPr algn="ctr">
              <a:lnSpc>
                <a:spcPts val="4000"/>
              </a:lnSpc>
            </a:pPr>
            <a:r>
              <a:rPr lang="en-US" sz="4000">
                <a:solidFill>
                  <a:schemeClr val="bg1"/>
                </a:solidFill>
                <a:latin typeface="DINPro" panose="02000503030000020004" pitchFamily="2" charset="0"/>
              </a:rPr>
              <a:t>in a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07973-F0DD-0744-BF7E-8CF7EDD6FB12}"/>
              </a:ext>
            </a:extLst>
          </p:cNvPr>
          <p:cNvSpPr txBox="1"/>
          <p:nvPr/>
        </p:nvSpPr>
        <p:spPr>
          <a:xfrm>
            <a:off x="433518" y="3348530"/>
            <a:ext cx="370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Miami-Dade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B67BE-39A9-4849-8B96-C811EADC1A1F}"/>
              </a:ext>
            </a:extLst>
          </p:cNvPr>
          <p:cNvSpPr txBox="1"/>
          <p:nvPr/>
        </p:nvSpPr>
        <p:spPr>
          <a:xfrm>
            <a:off x="433518" y="2918145"/>
            <a:ext cx="368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DIN Alternate" panose="02020500000000000000" pitchFamily="18" charset="0"/>
              </a:rPr>
              <a:t>LARGEST COUNTY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7C552-085E-5D4D-AC8A-93D610681F5F}"/>
              </a:ext>
            </a:extLst>
          </p:cNvPr>
          <p:cNvSpPr txBox="1"/>
          <p:nvPr/>
        </p:nvSpPr>
        <p:spPr>
          <a:xfrm>
            <a:off x="433518" y="4348770"/>
            <a:ext cx="370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2,779,332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2AC09-874B-F74D-A638-4BA651AF95B3}"/>
              </a:ext>
            </a:extLst>
          </p:cNvPr>
          <p:cNvSpPr txBox="1"/>
          <p:nvPr/>
        </p:nvSpPr>
        <p:spPr>
          <a:xfrm>
            <a:off x="433518" y="3918385"/>
            <a:ext cx="370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DIN Alternate" panose="02020500000000000000" pitchFamily="18" charset="0"/>
              </a:rPr>
              <a:t>POPULATION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98C97D-5A28-5145-B03E-2A945F82872B}"/>
              </a:ext>
            </a:extLst>
          </p:cNvPr>
          <p:cNvSpPr txBox="1"/>
          <p:nvPr/>
        </p:nvSpPr>
        <p:spPr>
          <a:xfrm>
            <a:off x="5055013" y="5996506"/>
            <a:ext cx="1950156" cy="37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AD84B7"/>
                </a:solidFill>
                <a:latin typeface="Avenir Next" panose="020B0503020202020204" pitchFamily="34" charset="0"/>
              </a:rPr>
              <a:t>Total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B2488-9D7A-6C45-BE47-3EFD45D237DF}"/>
              </a:ext>
            </a:extLst>
          </p:cNvPr>
          <p:cNvSpPr txBox="1"/>
          <p:nvPr/>
        </p:nvSpPr>
        <p:spPr>
          <a:xfrm>
            <a:off x="4831669" y="4770548"/>
            <a:ext cx="239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AD84B7"/>
                </a:solidFill>
                <a:latin typeface="Avenir Next" panose="020B0503020202020204" pitchFamily="34" charset="0"/>
              </a:rPr>
              <a:t>Medium Counties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86DF7-DC2B-3148-91D3-4EFED8476CFA}"/>
              </a:ext>
            </a:extLst>
          </p:cNvPr>
          <p:cNvSpPr txBox="1"/>
          <p:nvPr/>
        </p:nvSpPr>
        <p:spPr>
          <a:xfrm>
            <a:off x="3412772" y="5271834"/>
            <a:ext cx="523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AD84B7"/>
                </a:solidFill>
                <a:latin typeface="Avenir Next" panose="020B0503020202020204" pitchFamily="34" charset="0"/>
              </a:rPr>
              <a:t>10,948,167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221CF9-9960-AE41-AC1D-56DD83FA7B7C}"/>
              </a:ext>
            </a:extLst>
          </p:cNvPr>
          <p:cNvSpPr txBox="1"/>
          <p:nvPr/>
        </p:nvSpPr>
        <p:spPr>
          <a:xfrm>
            <a:off x="8234852" y="3537548"/>
            <a:ext cx="370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Lafayette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C7F57-87C1-6E4A-8F62-50C8D2BC00B1}"/>
              </a:ext>
            </a:extLst>
          </p:cNvPr>
          <p:cNvSpPr txBox="1"/>
          <p:nvPr/>
        </p:nvSpPr>
        <p:spPr>
          <a:xfrm>
            <a:off x="8234852" y="3107163"/>
            <a:ext cx="368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DIN Alternate" panose="02020500000000000000" pitchFamily="18" charset="0"/>
              </a:rPr>
              <a:t>SMALLEST COUNTY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A23E2-E995-194B-91B2-DDD031F57ED6}"/>
              </a:ext>
            </a:extLst>
          </p:cNvPr>
          <p:cNvSpPr txBox="1"/>
          <p:nvPr/>
        </p:nvSpPr>
        <p:spPr>
          <a:xfrm>
            <a:off x="8234852" y="4537788"/>
            <a:ext cx="370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" panose="020B0503020202020204" pitchFamily="34" charset="0"/>
              </a:rPr>
              <a:t>8,501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78A8CC-FBA3-E943-BDD1-B7C2817168B5}"/>
              </a:ext>
            </a:extLst>
          </p:cNvPr>
          <p:cNvSpPr txBox="1"/>
          <p:nvPr/>
        </p:nvSpPr>
        <p:spPr>
          <a:xfrm>
            <a:off x="8234852" y="4107403"/>
            <a:ext cx="370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DIN Alternate" panose="02020500000000000000" pitchFamily="18" charset="0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1207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B008EE36-D21D-AA49-83F5-A70CBD900F45}"/>
              </a:ext>
            </a:extLst>
          </p:cNvPr>
          <p:cNvSpPr/>
          <p:nvPr/>
        </p:nvSpPr>
        <p:spPr>
          <a:xfrm>
            <a:off x="4486002" y="2678884"/>
            <a:ext cx="3251771" cy="3251771"/>
          </a:xfrm>
          <a:prstGeom prst="ellipse">
            <a:avLst/>
          </a:prstGeom>
          <a:gradFill flip="none" rotWithShape="1">
            <a:gsLst>
              <a:gs pos="100000">
                <a:srgbClr val="AD84B7"/>
              </a:gs>
              <a:gs pos="0">
                <a:srgbClr val="693590"/>
              </a:gs>
            </a:gsLst>
            <a:lin ang="15600000" scaled="0"/>
            <a:tileRect/>
          </a:gra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" panose="020B0503020202020204" pitchFamily="34" charset="0"/>
              </a:rPr>
              <a:t>Charges for Services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venir Next" panose="020B0503020202020204" pitchFamily="34" charset="0"/>
              </a:rPr>
              <a:t>33.6%</a:t>
            </a:r>
            <a:r>
              <a:rPr lang="en-US"/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CE770E5-5BA0-9041-A025-AA36CEB54CF2}"/>
              </a:ext>
            </a:extLst>
          </p:cNvPr>
          <p:cNvSpPr/>
          <p:nvPr/>
        </p:nvSpPr>
        <p:spPr>
          <a:xfrm>
            <a:off x="2882436" y="907097"/>
            <a:ext cx="3004293" cy="3004293"/>
          </a:xfrm>
          <a:prstGeom prst="ellipse">
            <a:avLst/>
          </a:prstGeom>
          <a:gradFill>
            <a:gsLst>
              <a:gs pos="0">
                <a:srgbClr val="438AB9"/>
              </a:gs>
              <a:gs pos="99000">
                <a:srgbClr val="44C4A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" panose="020B0503020202020204" pitchFamily="34" charset="0"/>
              </a:rPr>
              <a:t>Property Taxes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venir Next" panose="020B0503020202020204" pitchFamily="34" charset="0"/>
              </a:rPr>
              <a:t>31.6%</a:t>
            </a:r>
            <a:r>
              <a:rPr lang="en-US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3CA8F-6C1D-3348-87E5-EF90AAB70004}"/>
              </a:ext>
            </a:extLst>
          </p:cNvPr>
          <p:cNvSpPr txBox="1"/>
          <p:nvPr/>
        </p:nvSpPr>
        <p:spPr>
          <a:xfrm>
            <a:off x="8717893" y="2130018"/>
            <a:ext cx="18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gradFill>
                  <a:gsLst>
                    <a:gs pos="0">
                      <a:srgbClr val="AD84B7"/>
                    </a:gs>
                    <a:gs pos="99000">
                      <a:srgbClr val="E56353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Misc</a:t>
            </a:r>
            <a:r>
              <a:rPr lang="en-US" sz="1600">
                <a:gradFill>
                  <a:gsLst>
                    <a:gs pos="0">
                      <a:srgbClr val="AD84B7"/>
                    </a:gs>
                    <a:gs pos="99000">
                      <a:srgbClr val="E56353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 &amp; Other </a:t>
            </a:r>
          </a:p>
          <a:p>
            <a:r>
              <a:rPr lang="en-US" sz="1600">
                <a:gradFill>
                  <a:gsLst>
                    <a:gs pos="0">
                      <a:srgbClr val="AD84B7"/>
                    </a:gs>
                    <a:gs pos="99000">
                      <a:srgbClr val="E56353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Revenues</a:t>
            </a:r>
            <a:endParaRPr lang="en-US" sz="1600" b="1">
              <a:gradFill>
                <a:gsLst>
                  <a:gs pos="0">
                    <a:srgbClr val="AD84B7"/>
                  </a:gs>
                  <a:gs pos="99000">
                    <a:srgbClr val="E56353"/>
                  </a:gs>
                </a:gsLst>
                <a:lin ang="1800000" scaled="0"/>
              </a:gradFill>
              <a:latin typeface="Avenir Next" panose="020B0503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8620E8-BF63-944B-8EDD-092B5F68EC76}"/>
              </a:ext>
            </a:extLst>
          </p:cNvPr>
          <p:cNvSpPr/>
          <p:nvPr/>
        </p:nvSpPr>
        <p:spPr>
          <a:xfrm>
            <a:off x="7667241" y="1923802"/>
            <a:ext cx="997208" cy="997208"/>
          </a:xfrm>
          <a:prstGeom prst="ellipse">
            <a:avLst/>
          </a:prstGeom>
          <a:gradFill>
            <a:gsLst>
              <a:gs pos="0">
                <a:srgbClr val="AD84B7"/>
              </a:gs>
              <a:gs pos="99000">
                <a:srgbClr val="E56353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venir Next" panose="020B0503020202020204" pitchFamily="34" charset="0"/>
              </a:rPr>
              <a:t>4.37%</a:t>
            </a:r>
            <a:r>
              <a:rPr lang="en-US" sz="160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8DAAC6-24A4-3E42-B2F4-3400EF9487FC}"/>
              </a:ext>
            </a:extLst>
          </p:cNvPr>
          <p:cNvSpPr txBox="1"/>
          <p:nvPr/>
        </p:nvSpPr>
        <p:spPr>
          <a:xfrm>
            <a:off x="8392599" y="3186267"/>
            <a:ext cx="225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gradFill>
                  <a:gsLst>
                    <a:gs pos="0">
                      <a:srgbClr val="FFA224"/>
                    </a:gs>
                    <a:gs pos="99000">
                      <a:srgbClr val="FFC000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Fees, Permits &amp;</a:t>
            </a:r>
          </a:p>
          <a:p>
            <a:r>
              <a:rPr lang="en-US" sz="1600">
                <a:gradFill>
                  <a:gsLst>
                    <a:gs pos="0">
                      <a:srgbClr val="FFA224"/>
                    </a:gs>
                    <a:gs pos="99000">
                      <a:srgbClr val="FFC000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Other Assessments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EC0AA7-FC28-0B4A-BE33-9033662376D8}"/>
              </a:ext>
            </a:extLst>
          </p:cNvPr>
          <p:cNvSpPr/>
          <p:nvPr/>
        </p:nvSpPr>
        <p:spPr>
          <a:xfrm>
            <a:off x="7418640" y="3002068"/>
            <a:ext cx="912919" cy="912919"/>
          </a:xfrm>
          <a:prstGeom prst="ellipse">
            <a:avLst/>
          </a:prstGeom>
          <a:gradFill>
            <a:gsLst>
              <a:gs pos="0">
                <a:srgbClr val="FFC000"/>
              </a:gs>
              <a:gs pos="99000">
                <a:srgbClr val="FFA224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venir Next" panose="020B0503020202020204" pitchFamily="34" charset="0"/>
              </a:rPr>
              <a:t>4.06%</a:t>
            </a:r>
            <a:r>
              <a:rPr lang="en-US" sz="160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21CDF7-7FC8-894B-B655-D28292833BF3}"/>
              </a:ext>
            </a:extLst>
          </p:cNvPr>
          <p:cNvSpPr txBox="1"/>
          <p:nvPr/>
        </p:nvSpPr>
        <p:spPr>
          <a:xfrm>
            <a:off x="501696" y="3592162"/>
            <a:ext cx="2252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gradFill>
                  <a:gsLst>
                    <a:gs pos="0">
                      <a:srgbClr val="44C4A0"/>
                    </a:gs>
                    <a:gs pos="99000">
                      <a:srgbClr val="007F39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Fines &amp; Forfeiture</a:t>
            </a:r>
          </a:p>
          <a:p>
            <a:pPr algn="r"/>
            <a:r>
              <a:rPr lang="en-US" sz="1600" b="1">
                <a:gradFill>
                  <a:gsLst>
                    <a:gs pos="0">
                      <a:srgbClr val="44C4A0"/>
                    </a:gs>
                    <a:gs pos="99000">
                      <a:srgbClr val="007F39"/>
                    </a:gs>
                  </a:gsLst>
                  <a:lin ang="1800000" scaled="0"/>
                </a:gradFill>
                <a:latin typeface="Avenir Next" panose="020B0503020202020204" pitchFamily="34" charset="0"/>
              </a:rPr>
              <a:t>.45%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AF751F-535D-494F-A47D-BD66FCE803F8}"/>
              </a:ext>
            </a:extLst>
          </p:cNvPr>
          <p:cNvSpPr/>
          <p:nvPr/>
        </p:nvSpPr>
        <p:spPr>
          <a:xfrm>
            <a:off x="2913928" y="3715273"/>
            <a:ext cx="343836" cy="343836"/>
          </a:xfrm>
          <a:prstGeom prst="ellipse">
            <a:avLst/>
          </a:prstGeom>
          <a:gradFill>
            <a:gsLst>
              <a:gs pos="0">
                <a:srgbClr val="44C4A0"/>
              </a:gs>
              <a:gs pos="99000">
                <a:srgbClr val="007F3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7CEF16-1BF9-6645-9BED-4277527EDA81}"/>
              </a:ext>
            </a:extLst>
          </p:cNvPr>
          <p:cNvSpPr/>
          <p:nvPr/>
        </p:nvSpPr>
        <p:spPr>
          <a:xfrm>
            <a:off x="5679873" y="1683859"/>
            <a:ext cx="1844149" cy="1844149"/>
          </a:xfrm>
          <a:prstGeom prst="ellipse">
            <a:avLst/>
          </a:prstGeom>
          <a:gradFill>
            <a:gsLst>
              <a:gs pos="100000">
                <a:srgbClr val="54819B"/>
              </a:gs>
              <a:gs pos="0">
                <a:srgbClr val="3F535B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Other Sources</a:t>
            </a:r>
          </a:p>
          <a:p>
            <a:pPr algn="ctr"/>
            <a:r>
              <a:rPr lang="en-US" sz="2200" b="1">
                <a:solidFill>
                  <a:schemeClr val="bg1"/>
                </a:solidFill>
                <a:latin typeface="Avenir Next" panose="020B0503020202020204" pitchFamily="34" charset="0"/>
              </a:rPr>
              <a:t>15.72%</a:t>
            </a:r>
            <a:r>
              <a:rPr lang="en-US" sz="2200"/>
              <a:t> </a:t>
            </a:r>
          </a:p>
          <a:p>
            <a:pPr algn="ctr"/>
            <a:r>
              <a:rPr lang="en-US"/>
              <a:t>   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45D106-7F75-474A-8BBB-BBEA7C9B6AF5}"/>
              </a:ext>
            </a:extLst>
          </p:cNvPr>
          <p:cNvSpPr/>
          <p:nvPr/>
        </p:nvSpPr>
        <p:spPr>
          <a:xfrm>
            <a:off x="3296745" y="3588207"/>
            <a:ext cx="1530001" cy="1530001"/>
          </a:xfrm>
          <a:prstGeom prst="ellipse">
            <a:avLst/>
          </a:prstGeom>
          <a:gradFill>
            <a:gsLst>
              <a:gs pos="0">
                <a:srgbClr val="FE3522"/>
              </a:gs>
              <a:gs pos="99000">
                <a:srgbClr val="E9D96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288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venir Next" panose="020B0503020202020204" pitchFamily="34" charset="0"/>
              </a:rPr>
              <a:t>Intergovernmental 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venir Next" panose="020B0503020202020204" pitchFamily="34" charset="0"/>
              </a:rPr>
              <a:t>Revenue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Avenir Next" panose="020B0503020202020204" pitchFamily="34" charset="0"/>
              </a:rPr>
              <a:t>10.19%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E79C4F-E60A-BB4F-9625-D7FB1A62E2FB}"/>
              </a:ext>
            </a:extLst>
          </p:cNvPr>
          <p:cNvSpPr/>
          <p:nvPr/>
        </p:nvSpPr>
        <p:spPr>
          <a:xfrm>
            <a:off x="-1478296" y="208100"/>
            <a:ext cx="10989215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6B9F8-28DE-F644-85C2-1DA175A118B0}"/>
              </a:ext>
            </a:extLst>
          </p:cNvPr>
          <p:cNvSpPr txBox="1"/>
          <p:nvPr/>
        </p:nvSpPr>
        <p:spPr>
          <a:xfrm>
            <a:off x="424392" y="290658"/>
            <a:ext cx="1152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Where Does the Money Come From?”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EB1D40-C214-1B47-9BEF-0E38A0E2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29" y="4900109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0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B9D8F10-7559-A543-A89E-63DBF864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46680" y="-6458645"/>
            <a:ext cx="6502400" cy="1046521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3FFA60-7777-AD4F-ACC8-1753B8029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497643"/>
              </p:ext>
            </p:extLst>
          </p:nvPr>
        </p:nvGraphicFramePr>
        <p:xfrm>
          <a:off x="640080" y="513345"/>
          <a:ext cx="10515600" cy="593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8E3C5-A7A4-4D49-B565-81B32D674C38}"/>
              </a:ext>
            </a:extLst>
          </p:cNvPr>
          <p:cNvSpPr/>
          <p:nvPr/>
        </p:nvSpPr>
        <p:spPr>
          <a:xfrm>
            <a:off x="3740216" y="1343268"/>
            <a:ext cx="4315327" cy="4315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B3C508-9F61-A845-8CFB-F5C5F01609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2745" y="1504464"/>
            <a:ext cx="4010268" cy="4010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129858" y="2764974"/>
            <a:ext cx="3702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54819B"/>
                </a:solidFill>
                <a:latin typeface="DIN Alternate" panose="02020500000000000000" pitchFamily="18" charset="0"/>
              </a:rPr>
              <a:t>Where Does </a:t>
            </a:r>
          </a:p>
          <a:p>
            <a:pPr algn="ctr"/>
            <a:r>
              <a:rPr lang="en-US" sz="4400" b="1">
                <a:solidFill>
                  <a:srgbClr val="54819B"/>
                </a:solidFill>
                <a:latin typeface="DIN Alternate" panose="02020500000000000000" pitchFamily="18" charset="0"/>
              </a:rPr>
              <a:t>the Money Go? </a:t>
            </a:r>
          </a:p>
        </p:txBody>
      </p:sp>
    </p:spTree>
    <p:extLst>
      <p:ext uri="{BB962C8B-B14F-4D97-AF65-F5344CB8AC3E}">
        <p14:creationId xmlns:p14="http://schemas.microsoft.com/office/powerpoint/2010/main" val="4921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mond 34">
            <a:extLst>
              <a:ext uri="{FF2B5EF4-FFF2-40B4-BE49-F238E27FC236}">
                <a16:creationId xmlns:a16="http://schemas.microsoft.com/office/drawing/2014/main" id="{4C709E65-7528-8C41-8FA9-705BCD5853A6}"/>
              </a:ext>
            </a:extLst>
          </p:cNvPr>
          <p:cNvSpPr/>
          <p:nvPr/>
        </p:nvSpPr>
        <p:spPr>
          <a:xfrm>
            <a:off x="3244945" y="5914054"/>
            <a:ext cx="5133247" cy="5133247"/>
          </a:xfrm>
          <a:prstGeom prst="diamond">
            <a:avLst/>
          </a:prstGeom>
          <a:gradFill>
            <a:gsLst>
              <a:gs pos="1000">
                <a:srgbClr val="456A7F"/>
              </a:gs>
              <a:gs pos="100000">
                <a:srgbClr val="00B0F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576AECAE-A6AE-FD4C-8AFE-D3CF5CA18FF0}"/>
              </a:ext>
            </a:extLst>
          </p:cNvPr>
          <p:cNvSpPr/>
          <p:nvPr/>
        </p:nvSpPr>
        <p:spPr>
          <a:xfrm>
            <a:off x="7415150" y="5962288"/>
            <a:ext cx="5133246" cy="5133246"/>
          </a:xfrm>
          <a:prstGeom prst="diamond">
            <a:avLst/>
          </a:prstGeom>
          <a:gradFill>
            <a:gsLst>
              <a:gs pos="12000">
                <a:srgbClr val="7030A0"/>
              </a:gs>
              <a:gs pos="100000">
                <a:srgbClr val="AD84B7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A56E1142-8C1E-0B47-A384-F379D253F867}"/>
              </a:ext>
            </a:extLst>
          </p:cNvPr>
          <p:cNvSpPr/>
          <p:nvPr/>
        </p:nvSpPr>
        <p:spPr>
          <a:xfrm>
            <a:off x="787905" y="5566566"/>
            <a:ext cx="4982235" cy="4982235"/>
          </a:xfrm>
          <a:prstGeom prst="diamond">
            <a:avLst/>
          </a:prstGeom>
          <a:gradFill>
            <a:gsLst>
              <a:gs pos="0">
                <a:srgbClr val="54819B"/>
              </a:gs>
              <a:gs pos="100000">
                <a:srgbClr val="44C4A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5A4692B1-C576-5B49-9E2B-2E6CF4191A1F}"/>
              </a:ext>
            </a:extLst>
          </p:cNvPr>
          <p:cNvSpPr/>
          <p:nvPr/>
        </p:nvSpPr>
        <p:spPr>
          <a:xfrm>
            <a:off x="5661120" y="5664805"/>
            <a:ext cx="5133246" cy="5133246"/>
          </a:xfrm>
          <a:prstGeom prst="diamond">
            <a:avLst/>
          </a:prstGeom>
          <a:gradFill>
            <a:gsLst>
              <a:gs pos="0">
                <a:srgbClr val="3A3E3C"/>
              </a:gs>
              <a:gs pos="100000">
                <a:srgbClr val="456A7F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6866A1D7-4634-A443-B94B-9F0F0B8B9E81}"/>
              </a:ext>
            </a:extLst>
          </p:cNvPr>
          <p:cNvSpPr/>
          <p:nvPr/>
        </p:nvSpPr>
        <p:spPr>
          <a:xfrm>
            <a:off x="-1073003" y="6010519"/>
            <a:ext cx="5133247" cy="5133247"/>
          </a:xfrm>
          <a:prstGeom prst="diamond">
            <a:avLst/>
          </a:prstGeom>
          <a:gradFill>
            <a:gsLst>
              <a:gs pos="0">
                <a:srgbClr val="FF3020"/>
              </a:gs>
              <a:gs pos="100000">
                <a:srgbClr val="EDDC64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6" y="176547"/>
            <a:ext cx="7209036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308243"/>
            <a:ext cx="567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Why Counties Matter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4AD6734-B44E-8B4B-90D9-74F72A059D16}"/>
              </a:ext>
            </a:extLst>
          </p:cNvPr>
          <p:cNvSpPr txBox="1"/>
          <p:nvPr/>
        </p:nvSpPr>
        <p:spPr>
          <a:xfrm>
            <a:off x="8227743" y="4069903"/>
            <a:ext cx="3782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8AFCE"/>
                </a:solidFill>
                <a:latin typeface="Avenir Next" panose="020B0503020202020204" pitchFamily="34" charset="0"/>
              </a:rPr>
              <a:t>Counties save us from taking a trip to Tallahassee every time we need to conduct government business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59FFC2-9746-E340-B496-C088A3D3BCDB}"/>
              </a:ext>
            </a:extLst>
          </p:cNvPr>
          <p:cNvSpPr txBox="1"/>
          <p:nvPr/>
        </p:nvSpPr>
        <p:spPr>
          <a:xfrm>
            <a:off x="4303358" y="4074173"/>
            <a:ext cx="34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53238"/>
                </a:solidFill>
                <a:latin typeface="Avenir Next" panose="020B0503020202020204" pitchFamily="34" charset="0"/>
              </a:rPr>
              <a:t>Counties give us local access to government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0941BC-57BF-5B4B-A7FB-78748B72D2AD}"/>
              </a:ext>
            </a:extLst>
          </p:cNvPr>
          <p:cNvSpPr txBox="1"/>
          <p:nvPr/>
        </p:nvSpPr>
        <p:spPr>
          <a:xfrm>
            <a:off x="182214" y="4069903"/>
            <a:ext cx="363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5252"/>
                </a:solidFill>
                <a:latin typeface="Avenir Next" panose="020B0503020202020204" pitchFamily="34" charset="0"/>
              </a:rPr>
              <a:t>Counties give local communities room to solve local problems with local solutions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665717-A7C8-4B42-9A0C-80B9538A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8449" y="1733295"/>
            <a:ext cx="2015102" cy="20151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74A172-1D8B-8F49-9420-04B8AF1A0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375" y="1733295"/>
            <a:ext cx="2015101" cy="20151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BD4DB2D-64BD-0042-99C8-680DFD63D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4524" y="1733295"/>
            <a:ext cx="2015102" cy="20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C44E11-6132-3E41-BEEE-6E95876C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EED16A-AD84-FB40-9AF6-4CED8448B436}"/>
              </a:ext>
            </a:extLst>
          </p:cNvPr>
          <p:cNvSpPr/>
          <p:nvPr/>
        </p:nvSpPr>
        <p:spPr>
          <a:xfrm>
            <a:off x="-186267" y="-135467"/>
            <a:ext cx="3617290" cy="7128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8DEF83-219C-1742-AB80-35CA15A20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6" y="1888761"/>
            <a:ext cx="1793783" cy="2463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E12224-B8E8-F344-BA6E-6CDA01B0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67" y="1024466"/>
            <a:ext cx="9211733" cy="518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61ED4-B2AC-2A47-9AEA-694C576DAFDE}"/>
              </a:ext>
            </a:extLst>
          </p:cNvPr>
          <p:cNvSpPr txBox="1"/>
          <p:nvPr/>
        </p:nvSpPr>
        <p:spPr>
          <a:xfrm rot="20644636">
            <a:off x="5126559" y="1203694"/>
            <a:ext cx="6261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C344C"/>
                </a:solidFill>
                <a:latin typeface="Avenir Next Heavy" panose="020B0503020202020204" pitchFamily="34" charset="0"/>
              </a:rPr>
              <a:t>That’s</a:t>
            </a:r>
          </a:p>
        </p:txBody>
      </p:sp>
    </p:spTree>
    <p:extLst>
      <p:ext uri="{BB962C8B-B14F-4D97-AF65-F5344CB8AC3E}">
        <p14:creationId xmlns:p14="http://schemas.microsoft.com/office/powerpoint/2010/main" val="283464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>
            <a:extLst>
              <a:ext uri="{FF2B5EF4-FFF2-40B4-BE49-F238E27FC236}">
                <a16:creationId xmlns:a16="http://schemas.microsoft.com/office/drawing/2014/main" id="{C4845D52-D511-1443-B73C-617657E4442F}"/>
              </a:ext>
            </a:extLst>
          </p:cNvPr>
          <p:cNvSpPr/>
          <p:nvPr/>
        </p:nvSpPr>
        <p:spPr>
          <a:xfrm>
            <a:off x="7725841" y="-221457"/>
            <a:ext cx="4900612" cy="7300913"/>
          </a:xfrm>
          <a:prstGeom prst="parallelogram">
            <a:avLst/>
          </a:prstGeom>
          <a:solidFill>
            <a:srgbClr val="4389B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092BC4CF-38EA-904F-BBAC-1E5B1CF9756F}"/>
              </a:ext>
            </a:extLst>
          </p:cNvPr>
          <p:cNvSpPr/>
          <p:nvPr/>
        </p:nvSpPr>
        <p:spPr>
          <a:xfrm>
            <a:off x="-28335" y="-157164"/>
            <a:ext cx="5053238" cy="7300913"/>
          </a:xfrm>
          <a:prstGeom prst="parallelogram">
            <a:avLst/>
          </a:prstGeom>
          <a:solidFill>
            <a:srgbClr val="FFCC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657349" y="228600"/>
            <a:ext cx="433110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325828"/>
            <a:ext cx="3347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History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3D53CF-34E4-E844-A4E3-251241337934}"/>
              </a:ext>
            </a:extLst>
          </p:cNvPr>
          <p:cNvSpPr txBox="1"/>
          <p:nvPr/>
        </p:nvSpPr>
        <p:spPr>
          <a:xfrm>
            <a:off x="721618" y="3999116"/>
            <a:ext cx="3288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54819B"/>
                </a:solidFill>
                <a:latin typeface="Avenir Next" panose="020B0503020202020204" pitchFamily="34" charset="0"/>
              </a:rPr>
              <a:t>Virginia 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created the first counties in 1617 to lighten the load of Jamestown’s administrative responsibilities</a:t>
            </a:r>
          </a:p>
          <a:p>
            <a:pPr algn="ctr"/>
            <a:endParaRPr lang="en-US">
              <a:solidFill>
                <a:srgbClr val="54819B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11F28-4D4C-274B-A735-303AE7878FD8}"/>
              </a:ext>
            </a:extLst>
          </p:cNvPr>
          <p:cNvSpPr txBox="1"/>
          <p:nvPr/>
        </p:nvSpPr>
        <p:spPr>
          <a:xfrm>
            <a:off x="4714533" y="4558590"/>
            <a:ext cx="284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A3E3C"/>
                </a:solidFill>
                <a:latin typeface="Avenir Next" panose="020B0503020202020204" pitchFamily="34" charset="0"/>
              </a:rPr>
              <a:t>Before Florida </a:t>
            </a:r>
            <a:r>
              <a:rPr lang="en-US">
                <a:solidFill>
                  <a:srgbClr val="3A3E3C"/>
                </a:solidFill>
                <a:latin typeface="Avenir Next" panose="020B0503020202020204" pitchFamily="34" charset="0"/>
              </a:rPr>
              <a:t>was a state, its territory was split into two counties: Escambia and St. Johns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877F80-65DC-D244-B742-6EDFBBF44BD8}"/>
              </a:ext>
            </a:extLst>
          </p:cNvPr>
          <p:cNvSpPr txBox="1"/>
          <p:nvPr/>
        </p:nvSpPr>
        <p:spPr>
          <a:xfrm>
            <a:off x="8376553" y="3999116"/>
            <a:ext cx="3288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54819B"/>
                </a:solidFill>
                <a:latin typeface="Avenir Next" panose="020B0503020202020204" pitchFamily="34" charset="0"/>
              </a:rPr>
              <a:t>The number of counties 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continued to grow to accommodate Florida’s growing population until 1925 when it stabilized at 67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F6E64A-AC28-B04B-9C53-64B420616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576" y="1600889"/>
            <a:ext cx="2666704" cy="29553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94252F-633F-7745-9C1A-DE310AB99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70" y="2224467"/>
            <a:ext cx="3130391" cy="1393024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F1C25AF-5AAB-F646-993A-8C4D03D1B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96030"/>
              </p:ext>
            </p:extLst>
          </p:nvPr>
        </p:nvGraphicFramePr>
        <p:xfrm>
          <a:off x="8595970" y="1371094"/>
          <a:ext cx="2850008" cy="255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89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6" y="176547"/>
            <a:ext cx="6668768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308243"/>
            <a:ext cx="490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Florida Counties...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3D53CF-34E4-E844-A4E3-251241337934}"/>
              </a:ext>
            </a:extLst>
          </p:cNvPr>
          <p:cNvSpPr txBox="1"/>
          <p:nvPr/>
        </p:nvSpPr>
        <p:spPr>
          <a:xfrm>
            <a:off x="800663" y="2621667"/>
            <a:ext cx="197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56353"/>
                </a:solidFill>
                <a:latin typeface="Avenir Next" panose="020B0503020202020204" pitchFamily="34" charset="0"/>
              </a:rPr>
              <a:t>Provide services </a:t>
            </a:r>
            <a:r>
              <a:rPr lang="en-US" sz="1600">
                <a:solidFill>
                  <a:srgbClr val="E56353"/>
                </a:solidFill>
                <a:latin typeface="Avenir Next" panose="020B0503020202020204" pitchFamily="34" charset="0"/>
              </a:rPr>
              <a:t>for over 21 million Floridians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A6A90-E9F8-5A41-8AFF-758FF13869CE}"/>
              </a:ext>
            </a:extLst>
          </p:cNvPr>
          <p:cNvSpPr txBox="1"/>
          <p:nvPr/>
        </p:nvSpPr>
        <p:spPr>
          <a:xfrm>
            <a:off x="3667610" y="2645196"/>
            <a:ext cx="197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88B436"/>
                </a:solidFill>
                <a:latin typeface="Avenir Next" panose="020B0503020202020204" pitchFamily="34" charset="0"/>
              </a:rPr>
              <a:t>Recycle </a:t>
            </a:r>
            <a:r>
              <a:rPr lang="en-US" sz="1600">
                <a:solidFill>
                  <a:srgbClr val="88B436"/>
                </a:solidFill>
                <a:latin typeface="Avenir Next" panose="020B0503020202020204" pitchFamily="34" charset="0"/>
              </a:rPr>
              <a:t>nearly 18.9 million tons of trash annually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7E3DE-6EC6-3645-B454-53602B5D0925}"/>
              </a:ext>
            </a:extLst>
          </p:cNvPr>
          <p:cNvSpPr txBox="1"/>
          <p:nvPr/>
        </p:nvSpPr>
        <p:spPr>
          <a:xfrm>
            <a:off x="9929272" y="2619350"/>
            <a:ext cx="188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58595B"/>
                </a:solidFill>
                <a:latin typeface="Avenir Next" panose="020B0503020202020204" pitchFamily="34" charset="0"/>
              </a:rPr>
              <a:t>Maintain </a:t>
            </a:r>
            <a:r>
              <a:rPr lang="en-US" sz="1600">
                <a:solidFill>
                  <a:srgbClr val="58595B"/>
                </a:solidFill>
                <a:latin typeface="Avenir Next" panose="020B0503020202020204" pitchFamily="34" charset="0"/>
              </a:rPr>
              <a:t>70,372.1 miles of public roads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ED2A7-C0A8-B246-A670-25D8D9A38665}"/>
              </a:ext>
            </a:extLst>
          </p:cNvPr>
          <p:cNvSpPr txBox="1"/>
          <p:nvPr/>
        </p:nvSpPr>
        <p:spPr>
          <a:xfrm>
            <a:off x="6673239" y="2621667"/>
            <a:ext cx="2401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5485E"/>
                </a:solidFill>
                <a:latin typeface="Avenir Next" panose="020B0503020202020204" pitchFamily="34" charset="0"/>
              </a:rPr>
              <a:t>Run </a:t>
            </a:r>
            <a:r>
              <a:rPr lang="en-US" sz="1600">
                <a:solidFill>
                  <a:srgbClr val="35485E"/>
                </a:solidFill>
                <a:latin typeface="Avenir Next" panose="020B0503020202020204" pitchFamily="34" charset="0"/>
              </a:rPr>
              <a:t>82 library systems with 559 service outlets and more than 67 million annual visits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206E7-4974-CE4E-9095-115B71BD9C24}"/>
              </a:ext>
            </a:extLst>
          </p:cNvPr>
          <p:cNvSpPr txBox="1"/>
          <p:nvPr/>
        </p:nvSpPr>
        <p:spPr>
          <a:xfrm>
            <a:off x="6614242" y="5362123"/>
            <a:ext cx="2565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74C3C"/>
                </a:solidFill>
                <a:latin typeface="Avenir Next" panose="020B0503020202020204" pitchFamily="34" charset="0"/>
              </a:rPr>
              <a:t>Invest </a:t>
            </a:r>
            <a:r>
              <a:rPr lang="en-US" sz="1600">
                <a:solidFill>
                  <a:srgbClr val="E74C3C"/>
                </a:solidFill>
                <a:latin typeface="Avenir Next" panose="020B0503020202020204" pitchFamily="34" charset="0"/>
              </a:rPr>
              <a:t>nearly $16 million annually in economic and workforce development for veterans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2AEFE9-B3B7-CE48-A5FE-4A086466C568}"/>
              </a:ext>
            </a:extLst>
          </p:cNvPr>
          <p:cNvSpPr txBox="1"/>
          <p:nvPr/>
        </p:nvSpPr>
        <p:spPr>
          <a:xfrm>
            <a:off x="704394" y="5362123"/>
            <a:ext cx="197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D29A6E"/>
                </a:solidFill>
                <a:latin typeface="Avenir Next" panose="020B0503020202020204" pitchFamily="34" charset="0"/>
              </a:rPr>
              <a:t>Put </a:t>
            </a:r>
            <a:r>
              <a:rPr lang="en-US" sz="1600">
                <a:solidFill>
                  <a:srgbClr val="D29A6E"/>
                </a:solidFill>
                <a:latin typeface="Avenir Next" panose="020B0503020202020204" pitchFamily="34" charset="0"/>
              </a:rPr>
              <a:t>21,000 Sheriff’s Deputies on Florida’s streets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A59AC-AE93-8E4E-8FD3-ADA79AA4948D}"/>
              </a:ext>
            </a:extLst>
          </p:cNvPr>
          <p:cNvSpPr txBox="1"/>
          <p:nvPr/>
        </p:nvSpPr>
        <p:spPr>
          <a:xfrm>
            <a:off x="3428382" y="5362123"/>
            <a:ext cx="243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48568C"/>
                </a:solidFill>
                <a:latin typeface="Avenir Next" panose="020B0503020202020204" pitchFamily="34" charset="0"/>
              </a:rPr>
              <a:t>Counted </a:t>
            </a:r>
            <a:r>
              <a:rPr lang="en-US" sz="1600">
                <a:solidFill>
                  <a:srgbClr val="48568C"/>
                </a:solidFill>
                <a:latin typeface="Avenir Next" panose="020B0503020202020204" pitchFamily="34" charset="0"/>
              </a:rPr>
              <a:t>over 8.4 million ballots during the 2018 Election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CEC125-EE43-2449-B292-90F2E8A211F4}"/>
              </a:ext>
            </a:extLst>
          </p:cNvPr>
          <p:cNvSpPr txBox="1"/>
          <p:nvPr/>
        </p:nvSpPr>
        <p:spPr>
          <a:xfrm>
            <a:off x="711154" y="1622513"/>
            <a:ext cx="236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E56353"/>
                </a:solidFill>
                <a:latin typeface="Avenir Next Heavy" panose="020B0503020202020204" pitchFamily="34" charset="0"/>
              </a:rPr>
              <a:t>21m+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F522D2-F3C2-BC47-B769-05C91AED3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1105" y="1446671"/>
            <a:ext cx="1072662" cy="10726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55E961-CE45-1642-A4D2-FEFA5A15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7619" y="1374959"/>
            <a:ext cx="1072662" cy="107266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C049FB1-D454-4646-B450-787D3B789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9656" y="676081"/>
            <a:ext cx="1668827" cy="16688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6282344-2FC7-3F46-BDFB-9438B9862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7413" y="3983017"/>
            <a:ext cx="1174535" cy="117453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CACE4F3-AA23-FB4E-B331-3ECBCF829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08583" y="4133404"/>
            <a:ext cx="989948" cy="98994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3A9320E-F7B6-F74E-8B4C-057C02BB3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60718" y="4167603"/>
            <a:ext cx="989949" cy="9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C44E11-6132-3E41-BEEE-6E95876C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EED16A-AD84-FB40-9AF6-4CED8448B436}"/>
              </a:ext>
            </a:extLst>
          </p:cNvPr>
          <p:cNvSpPr/>
          <p:nvPr/>
        </p:nvSpPr>
        <p:spPr>
          <a:xfrm rot="5400000">
            <a:off x="5446655" y="-5446656"/>
            <a:ext cx="1298690" cy="12192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54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23D5C-48F6-7341-97C0-8C2B5DEB7B1C}"/>
              </a:ext>
            </a:extLst>
          </p:cNvPr>
          <p:cNvSpPr txBox="1"/>
          <p:nvPr/>
        </p:nvSpPr>
        <p:spPr>
          <a:xfrm>
            <a:off x="-2" y="2646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54819B"/>
                </a:solidFill>
                <a:latin typeface="DIN Alternate" panose="02020500000000000000" pitchFamily="18" charset="0"/>
              </a:rPr>
              <a:t>Counties Innovate</a:t>
            </a:r>
          </a:p>
        </p:txBody>
      </p:sp>
      <p:pic>
        <p:nvPicPr>
          <p:cNvPr id="2" name="Online Media 1" descr="The Future Is Now!">
            <a:hlinkClick r:id="" action="ppaction://media"/>
            <a:extLst>
              <a:ext uri="{FF2B5EF4-FFF2-40B4-BE49-F238E27FC236}">
                <a16:creationId xmlns:a16="http://schemas.microsoft.com/office/drawing/2014/main" id="{647974FF-344A-FA47-B831-DC1DA2304E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6029" y="1714500"/>
            <a:ext cx="8299938" cy="46687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80EA3A-D1A7-B94D-A2F9-8B45FE092B8C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6D13-2159-6448-9158-27DFA8172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allelogram 53">
            <a:extLst>
              <a:ext uri="{FF2B5EF4-FFF2-40B4-BE49-F238E27FC236}">
                <a16:creationId xmlns:a16="http://schemas.microsoft.com/office/drawing/2014/main" id="{DFC0E091-0B2F-594B-93DE-3707B978BF64}"/>
              </a:ext>
            </a:extLst>
          </p:cNvPr>
          <p:cNvSpPr/>
          <p:nvPr/>
        </p:nvSpPr>
        <p:spPr>
          <a:xfrm>
            <a:off x="7186249" y="-221457"/>
            <a:ext cx="4900612" cy="7300913"/>
          </a:xfrm>
          <a:prstGeom prst="parallelogram">
            <a:avLst/>
          </a:prstGeom>
          <a:solidFill>
            <a:srgbClr val="4389B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0B9320E3-5713-2C43-A3D8-D652DCE71342}"/>
              </a:ext>
            </a:extLst>
          </p:cNvPr>
          <p:cNvSpPr/>
          <p:nvPr/>
        </p:nvSpPr>
        <p:spPr>
          <a:xfrm>
            <a:off x="-28335" y="-157164"/>
            <a:ext cx="5053238" cy="7300913"/>
          </a:xfrm>
          <a:prstGeom prst="parallelogram">
            <a:avLst/>
          </a:prstGeom>
          <a:solidFill>
            <a:srgbClr val="FFCC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66DB6C-C6D9-164C-8D78-1A3C52149685}"/>
              </a:ext>
            </a:extLst>
          </p:cNvPr>
          <p:cNvSpPr/>
          <p:nvPr/>
        </p:nvSpPr>
        <p:spPr>
          <a:xfrm>
            <a:off x="3559713" y="7152324"/>
            <a:ext cx="1174176" cy="999068"/>
          </a:xfrm>
          <a:prstGeom prst="rect">
            <a:avLst/>
          </a:prstGeom>
          <a:gradFill flip="none" rotWithShape="1">
            <a:gsLst>
              <a:gs pos="11000">
                <a:srgbClr val="11BEE7"/>
              </a:gs>
              <a:gs pos="99000">
                <a:srgbClr val="0A819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F4D3B3-A897-BE4B-81C7-ED180F30E1EC}"/>
              </a:ext>
            </a:extLst>
          </p:cNvPr>
          <p:cNvSpPr/>
          <p:nvPr/>
        </p:nvSpPr>
        <p:spPr>
          <a:xfrm>
            <a:off x="4705281" y="7157998"/>
            <a:ext cx="1232677" cy="1000356"/>
          </a:xfrm>
          <a:prstGeom prst="rect">
            <a:avLst/>
          </a:prstGeom>
          <a:gradFill flip="none" rotWithShape="1">
            <a:gsLst>
              <a:gs pos="11000">
                <a:srgbClr val="E56353"/>
              </a:gs>
              <a:gs pos="99000">
                <a:srgbClr val="AD84B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EB51F1-563D-EF4B-9447-B8A962F589CB}"/>
              </a:ext>
            </a:extLst>
          </p:cNvPr>
          <p:cNvSpPr/>
          <p:nvPr/>
        </p:nvSpPr>
        <p:spPr>
          <a:xfrm>
            <a:off x="7149875" y="7159286"/>
            <a:ext cx="1156428" cy="999068"/>
          </a:xfrm>
          <a:prstGeom prst="rect">
            <a:avLst/>
          </a:prstGeom>
          <a:gradFill flip="none" rotWithShape="1">
            <a:gsLst>
              <a:gs pos="11000">
                <a:srgbClr val="009F55">
                  <a:lumMod val="98000"/>
                  <a:lumOff val="2000"/>
                </a:srgbClr>
              </a:gs>
              <a:gs pos="100000">
                <a:srgbClr val="11BEE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DB98D4-34BE-CA42-82CF-1893D69CE7F1}"/>
              </a:ext>
            </a:extLst>
          </p:cNvPr>
          <p:cNvSpPr/>
          <p:nvPr/>
        </p:nvSpPr>
        <p:spPr>
          <a:xfrm>
            <a:off x="2321461" y="7152324"/>
            <a:ext cx="1238252" cy="999068"/>
          </a:xfrm>
          <a:prstGeom prst="rect">
            <a:avLst/>
          </a:prstGeom>
          <a:gradFill flip="none" rotWithShape="1">
            <a:gsLst>
              <a:gs pos="11000">
                <a:srgbClr val="456A7F"/>
              </a:gs>
              <a:gs pos="100000">
                <a:srgbClr val="293F4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36DD5A-52D8-CD45-A7C3-FDF218466F98}"/>
              </a:ext>
            </a:extLst>
          </p:cNvPr>
          <p:cNvSpPr/>
          <p:nvPr/>
        </p:nvSpPr>
        <p:spPr>
          <a:xfrm>
            <a:off x="1193641" y="7159286"/>
            <a:ext cx="1238252" cy="999068"/>
          </a:xfrm>
          <a:prstGeom prst="rect">
            <a:avLst/>
          </a:prstGeom>
          <a:gradFill flip="none" rotWithShape="1">
            <a:gsLst>
              <a:gs pos="11000">
                <a:srgbClr val="AD84B7"/>
              </a:gs>
              <a:gs pos="100000">
                <a:srgbClr val="6D56B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7" y="176547"/>
            <a:ext cx="9055837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290658"/>
            <a:ext cx="773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How Our County’s Innovating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2AEFE9-B3B7-CE48-A5FE-4A086466C568}"/>
              </a:ext>
            </a:extLst>
          </p:cNvPr>
          <p:cNvSpPr txBox="1"/>
          <p:nvPr/>
        </p:nvSpPr>
        <p:spPr>
          <a:xfrm>
            <a:off x="797340" y="3555010"/>
            <a:ext cx="3048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54819B"/>
                </a:solidFill>
                <a:latin typeface="Avenir Next" panose="020B0503020202020204" pitchFamily="34" charset="0"/>
              </a:rPr>
              <a:t>Heading goes here</a:t>
            </a:r>
            <a:endParaRPr lang="en-US" sz="2200">
              <a:solidFill>
                <a:srgbClr val="54819B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F522D2-F3C2-BC47-B769-05C91AED3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535" y="-1283841"/>
            <a:ext cx="1072662" cy="10726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55E961-CE45-1642-A4D2-FEFA5A15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8854" y="-1361798"/>
            <a:ext cx="1072662" cy="107266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C049FB1-D454-4646-B450-787D3B789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4417" y="-1957963"/>
            <a:ext cx="1668827" cy="16688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6282344-2FC7-3F46-BDFB-9438B9862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-1319283"/>
            <a:ext cx="1174535" cy="117453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CACE4F3-AA23-FB4E-B331-3ECBCF829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2941" y="-1269505"/>
            <a:ext cx="989948" cy="98994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3A9320E-F7B6-F74E-8B4C-057C02BB3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6187" y="-1194451"/>
            <a:ext cx="989949" cy="9899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19AC631-79EB-574C-8F5F-EE00B4AADD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3945" y="-2302359"/>
            <a:ext cx="999070" cy="9990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1A95080-3D2F-8A43-92AE-A81E20644B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50907" y="1821202"/>
            <a:ext cx="1467352" cy="146735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EF5A28B-CF46-8144-BE3D-E3F5C0D174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55257" y="-2375628"/>
            <a:ext cx="1047681" cy="104768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A7BF164-6524-8E48-9028-0EA8AC421C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66584" y="-2375627"/>
            <a:ext cx="999068" cy="99906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2538972-68EE-6D48-AD60-C24A4A5EA5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59262" y="-2383871"/>
            <a:ext cx="999068" cy="9990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5D5DDFD-45A5-484A-8A15-8277B8CEAE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61759" y="-2375628"/>
            <a:ext cx="1047681" cy="104768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00EA5C8-70F3-2C4A-AE18-0026C0D0F4D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29690" y="-2327016"/>
            <a:ext cx="999068" cy="99906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76B4A3E-E93C-0A4C-B453-0AAE1F8C826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990437" y="1855279"/>
            <a:ext cx="1292236" cy="129223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6E5D90B-FD7C-074A-81A5-D2A5F0AA9DC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22209" y="1767721"/>
            <a:ext cx="1467352" cy="14673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D9EEDAD-6F63-824B-A4C3-426D627065CE}"/>
              </a:ext>
            </a:extLst>
          </p:cNvPr>
          <p:cNvSpPr txBox="1"/>
          <p:nvPr/>
        </p:nvSpPr>
        <p:spPr>
          <a:xfrm>
            <a:off x="693707" y="4081428"/>
            <a:ext cx="2937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Lorem ipsum dolor sit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amet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consectetur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adipiscing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elit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sed do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eiusmod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tempor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incididunt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ut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labore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et dolore magna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aliqua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. Ut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enim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ad minim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veniam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quis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nostrud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exercitation.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BDBAD9-7465-FE4F-A820-F8CB5184354C}"/>
              </a:ext>
            </a:extLst>
          </p:cNvPr>
          <p:cNvSpPr/>
          <p:nvPr/>
        </p:nvSpPr>
        <p:spPr>
          <a:xfrm>
            <a:off x="5917197" y="7159286"/>
            <a:ext cx="1232678" cy="992106"/>
          </a:xfrm>
          <a:prstGeom prst="rect">
            <a:avLst/>
          </a:prstGeom>
          <a:gradFill flip="none" rotWithShape="1">
            <a:gsLst>
              <a:gs pos="6000">
                <a:srgbClr val="FF3020"/>
              </a:gs>
              <a:gs pos="100000">
                <a:srgbClr val="EDDC6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8E077-33D6-B04C-9DB1-3DFE2F8F5EDF}"/>
              </a:ext>
            </a:extLst>
          </p:cNvPr>
          <p:cNvSpPr txBox="1"/>
          <p:nvPr/>
        </p:nvSpPr>
        <p:spPr>
          <a:xfrm>
            <a:off x="4437359" y="3531839"/>
            <a:ext cx="3048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Heading goes here</a:t>
            </a:r>
            <a:endParaRPr lang="en-US" sz="220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4A3163-F244-CD49-A6F8-C82726F628C4}"/>
              </a:ext>
            </a:extLst>
          </p:cNvPr>
          <p:cNvSpPr txBox="1"/>
          <p:nvPr/>
        </p:nvSpPr>
        <p:spPr>
          <a:xfrm>
            <a:off x="4599428" y="4058257"/>
            <a:ext cx="2454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, sed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eiusmod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tempor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incididunt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labore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et dolore magna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aliqua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 Ut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enim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ad minim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veniam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nostrud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exercitation.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E3491921-3C07-8B45-9D80-0CAA970E82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2413558"/>
            <a:ext cx="1072662" cy="107266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0F439D4-8DD4-A644-BC9B-E126AC85F483}"/>
              </a:ext>
            </a:extLst>
          </p:cNvPr>
          <p:cNvSpPr txBox="1"/>
          <p:nvPr/>
        </p:nvSpPr>
        <p:spPr>
          <a:xfrm>
            <a:off x="7981879" y="3519363"/>
            <a:ext cx="3048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54819B"/>
                </a:solidFill>
                <a:latin typeface="Avenir Next" panose="020B0503020202020204" pitchFamily="34" charset="0"/>
              </a:rPr>
              <a:t>Heading goes here</a:t>
            </a:r>
            <a:endParaRPr lang="en-US" sz="2200">
              <a:solidFill>
                <a:srgbClr val="54819B"/>
              </a:solidFill>
              <a:latin typeface="Avenir Next" panose="020B0503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30AEE5-252E-4E4C-968E-1FC87E4408EB}"/>
              </a:ext>
            </a:extLst>
          </p:cNvPr>
          <p:cNvSpPr txBox="1"/>
          <p:nvPr/>
        </p:nvSpPr>
        <p:spPr>
          <a:xfrm>
            <a:off x="8143948" y="4045781"/>
            <a:ext cx="25241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Lorem ipsum dolor sit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amet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consectetur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adipiscing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elit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sed do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eiusmod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tempor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incididunt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ut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labore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et dolore magna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aliqua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. Ut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enim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ad minim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veniam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,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quis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</a:t>
            </a:r>
            <a:r>
              <a:rPr lang="en-US" err="1">
                <a:solidFill>
                  <a:srgbClr val="54819B"/>
                </a:solidFill>
                <a:latin typeface="Avenir Next" panose="020B0503020202020204" pitchFamily="34" charset="0"/>
              </a:rPr>
              <a:t>nostrud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 exercitation.</a:t>
            </a:r>
          </a:p>
        </p:txBody>
      </p:sp>
    </p:spTree>
    <p:extLst>
      <p:ext uri="{BB962C8B-B14F-4D97-AF65-F5344CB8AC3E}">
        <p14:creationId xmlns:p14="http://schemas.microsoft.com/office/powerpoint/2010/main" val="26169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7" y="176547"/>
            <a:ext cx="8214105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290658"/>
            <a:ext cx="773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Counties Solve Problems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3D46A3-26EA-B44D-9397-DB536096FFE9}"/>
              </a:ext>
            </a:extLst>
          </p:cNvPr>
          <p:cNvSpPr txBox="1"/>
          <p:nvPr/>
        </p:nvSpPr>
        <p:spPr>
          <a:xfrm>
            <a:off x="1654687" y="2116470"/>
            <a:ext cx="1097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54819B"/>
                </a:solidFill>
                <a:latin typeface="Avenir Next" panose="020B0503020202020204" pitchFamily="34" charset="0"/>
              </a:rPr>
              <a:t>SURVEY: </a:t>
            </a:r>
            <a:r>
              <a:rPr lang="en-US" sz="1400">
                <a:solidFill>
                  <a:srgbClr val="54819B"/>
                </a:solidFill>
                <a:latin typeface="Avenir Next" panose="020B0503020202020204" pitchFamily="34" charset="0"/>
              </a:rPr>
              <a:t>Trust the government in Washington to do what is right just about always / most of the time 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24747F-8A4B-B041-9706-B8AA5D4A41BB}"/>
              </a:ext>
            </a:extLst>
          </p:cNvPr>
          <p:cNvSpPr/>
          <p:nvPr/>
        </p:nvSpPr>
        <p:spPr>
          <a:xfrm>
            <a:off x="1147342" y="1917502"/>
            <a:ext cx="9487129" cy="4151105"/>
          </a:xfrm>
          <a:prstGeom prst="rect">
            <a:avLst/>
          </a:prstGeom>
          <a:noFill/>
          <a:ln w="28575">
            <a:solidFill>
              <a:srgbClr val="54819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37693"/>
                      <a:gd name="connsiteY0" fmla="*/ 0 h 4013171"/>
                      <a:gd name="connsiteX1" fmla="*/ 485193 w 9937693"/>
                      <a:gd name="connsiteY1" fmla="*/ 0 h 4013171"/>
                      <a:gd name="connsiteX2" fmla="*/ 771633 w 9937693"/>
                      <a:gd name="connsiteY2" fmla="*/ 0 h 4013171"/>
                      <a:gd name="connsiteX3" fmla="*/ 1554957 w 9937693"/>
                      <a:gd name="connsiteY3" fmla="*/ 0 h 4013171"/>
                      <a:gd name="connsiteX4" fmla="*/ 2040150 w 9937693"/>
                      <a:gd name="connsiteY4" fmla="*/ 0 h 4013171"/>
                      <a:gd name="connsiteX5" fmla="*/ 2525343 w 9937693"/>
                      <a:gd name="connsiteY5" fmla="*/ 0 h 4013171"/>
                      <a:gd name="connsiteX6" fmla="*/ 3308667 w 9937693"/>
                      <a:gd name="connsiteY6" fmla="*/ 0 h 4013171"/>
                      <a:gd name="connsiteX7" fmla="*/ 3694484 w 9937693"/>
                      <a:gd name="connsiteY7" fmla="*/ 0 h 4013171"/>
                      <a:gd name="connsiteX8" fmla="*/ 4477808 w 9937693"/>
                      <a:gd name="connsiteY8" fmla="*/ 0 h 4013171"/>
                      <a:gd name="connsiteX9" fmla="*/ 5261132 w 9937693"/>
                      <a:gd name="connsiteY9" fmla="*/ 0 h 4013171"/>
                      <a:gd name="connsiteX10" fmla="*/ 5845702 w 9937693"/>
                      <a:gd name="connsiteY10" fmla="*/ 0 h 4013171"/>
                      <a:gd name="connsiteX11" fmla="*/ 6629026 w 9937693"/>
                      <a:gd name="connsiteY11" fmla="*/ 0 h 4013171"/>
                      <a:gd name="connsiteX12" fmla="*/ 7114219 w 9937693"/>
                      <a:gd name="connsiteY12" fmla="*/ 0 h 4013171"/>
                      <a:gd name="connsiteX13" fmla="*/ 7599412 w 9937693"/>
                      <a:gd name="connsiteY13" fmla="*/ 0 h 4013171"/>
                      <a:gd name="connsiteX14" fmla="*/ 8283359 w 9937693"/>
                      <a:gd name="connsiteY14" fmla="*/ 0 h 4013171"/>
                      <a:gd name="connsiteX15" fmla="*/ 8768553 w 9937693"/>
                      <a:gd name="connsiteY15" fmla="*/ 0 h 4013171"/>
                      <a:gd name="connsiteX16" fmla="*/ 9937693 w 9937693"/>
                      <a:gd name="connsiteY16" fmla="*/ 0 h 4013171"/>
                      <a:gd name="connsiteX17" fmla="*/ 9937693 w 9937693"/>
                      <a:gd name="connsiteY17" fmla="*/ 653574 h 4013171"/>
                      <a:gd name="connsiteX18" fmla="*/ 9937693 w 9937693"/>
                      <a:gd name="connsiteY18" fmla="*/ 1267015 h 4013171"/>
                      <a:gd name="connsiteX19" fmla="*/ 9937693 w 9937693"/>
                      <a:gd name="connsiteY19" fmla="*/ 1880457 h 4013171"/>
                      <a:gd name="connsiteX20" fmla="*/ 9937693 w 9937693"/>
                      <a:gd name="connsiteY20" fmla="*/ 2333372 h 4013171"/>
                      <a:gd name="connsiteX21" fmla="*/ 9937693 w 9937693"/>
                      <a:gd name="connsiteY21" fmla="*/ 2826419 h 4013171"/>
                      <a:gd name="connsiteX22" fmla="*/ 9937693 w 9937693"/>
                      <a:gd name="connsiteY22" fmla="*/ 3439861 h 4013171"/>
                      <a:gd name="connsiteX23" fmla="*/ 9937693 w 9937693"/>
                      <a:gd name="connsiteY23" fmla="*/ 4013171 h 4013171"/>
                      <a:gd name="connsiteX24" fmla="*/ 9551877 w 9937693"/>
                      <a:gd name="connsiteY24" fmla="*/ 4013171 h 4013171"/>
                      <a:gd name="connsiteX25" fmla="*/ 9265437 w 9937693"/>
                      <a:gd name="connsiteY25" fmla="*/ 4013171 h 4013171"/>
                      <a:gd name="connsiteX26" fmla="*/ 8978998 w 9937693"/>
                      <a:gd name="connsiteY26" fmla="*/ 4013171 h 4013171"/>
                      <a:gd name="connsiteX27" fmla="*/ 8394428 w 9937693"/>
                      <a:gd name="connsiteY27" fmla="*/ 4013171 h 4013171"/>
                      <a:gd name="connsiteX28" fmla="*/ 8008611 w 9937693"/>
                      <a:gd name="connsiteY28" fmla="*/ 4013171 h 4013171"/>
                      <a:gd name="connsiteX29" fmla="*/ 7324664 w 9937693"/>
                      <a:gd name="connsiteY29" fmla="*/ 4013171 h 4013171"/>
                      <a:gd name="connsiteX30" fmla="*/ 6938848 w 9937693"/>
                      <a:gd name="connsiteY30" fmla="*/ 4013171 h 4013171"/>
                      <a:gd name="connsiteX31" fmla="*/ 6254901 w 9937693"/>
                      <a:gd name="connsiteY31" fmla="*/ 4013171 h 4013171"/>
                      <a:gd name="connsiteX32" fmla="*/ 5968462 w 9937693"/>
                      <a:gd name="connsiteY32" fmla="*/ 4013171 h 4013171"/>
                      <a:gd name="connsiteX33" fmla="*/ 5284514 w 9937693"/>
                      <a:gd name="connsiteY33" fmla="*/ 4013171 h 4013171"/>
                      <a:gd name="connsiteX34" fmla="*/ 4898698 w 9937693"/>
                      <a:gd name="connsiteY34" fmla="*/ 4013171 h 4013171"/>
                      <a:gd name="connsiteX35" fmla="*/ 4612259 w 9937693"/>
                      <a:gd name="connsiteY35" fmla="*/ 4013171 h 4013171"/>
                      <a:gd name="connsiteX36" fmla="*/ 4226442 w 9937693"/>
                      <a:gd name="connsiteY36" fmla="*/ 4013171 h 4013171"/>
                      <a:gd name="connsiteX37" fmla="*/ 3542495 w 9937693"/>
                      <a:gd name="connsiteY37" fmla="*/ 4013171 h 4013171"/>
                      <a:gd name="connsiteX38" fmla="*/ 3156679 w 9937693"/>
                      <a:gd name="connsiteY38" fmla="*/ 4013171 h 4013171"/>
                      <a:gd name="connsiteX39" fmla="*/ 2870240 w 9937693"/>
                      <a:gd name="connsiteY39" fmla="*/ 4013171 h 4013171"/>
                      <a:gd name="connsiteX40" fmla="*/ 2484423 w 9937693"/>
                      <a:gd name="connsiteY40" fmla="*/ 4013171 h 4013171"/>
                      <a:gd name="connsiteX41" fmla="*/ 1999230 w 9937693"/>
                      <a:gd name="connsiteY41" fmla="*/ 4013171 h 4013171"/>
                      <a:gd name="connsiteX42" fmla="*/ 1414660 w 9937693"/>
                      <a:gd name="connsiteY42" fmla="*/ 4013171 h 4013171"/>
                      <a:gd name="connsiteX43" fmla="*/ 1028844 w 9937693"/>
                      <a:gd name="connsiteY43" fmla="*/ 4013171 h 4013171"/>
                      <a:gd name="connsiteX44" fmla="*/ 0 w 9937693"/>
                      <a:gd name="connsiteY44" fmla="*/ 4013171 h 4013171"/>
                      <a:gd name="connsiteX45" fmla="*/ 0 w 9937693"/>
                      <a:gd name="connsiteY45" fmla="*/ 3439861 h 4013171"/>
                      <a:gd name="connsiteX46" fmla="*/ 0 w 9937693"/>
                      <a:gd name="connsiteY46" fmla="*/ 2866551 h 4013171"/>
                      <a:gd name="connsiteX47" fmla="*/ 0 w 9937693"/>
                      <a:gd name="connsiteY47" fmla="*/ 2293241 h 4013171"/>
                      <a:gd name="connsiteX48" fmla="*/ 0 w 9937693"/>
                      <a:gd name="connsiteY48" fmla="*/ 1719930 h 4013171"/>
                      <a:gd name="connsiteX49" fmla="*/ 0 w 9937693"/>
                      <a:gd name="connsiteY49" fmla="*/ 1186752 h 4013171"/>
                      <a:gd name="connsiteX50" fmla="*/ 0 w 9937693"/>
                      <a:gd name="connsiteY50" fmla="*/ 573310 h 4013171"/>
                      <a:gd name="connsiteX51" fmla="*/ 0 w 9937693"/>
                      <a:gd name="connsiteY51" fmla="*/ 0 h 401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937693" h="4013171" extrusionOk="0">
                        <a:moveTo>
                          <a:pt x="0" y="0"/>
                        </a:moveTo>
                        <a:cubicBezTo>
                          <a:pt x="114793" y="-57300"/>
                          <a:pt x="264758" y="19886"/>
                          <a:pt x="485193" y="0"/>
                        </a:cubicBezTo>
                        <a:cubicBezTo>
                          <a:pt x="705628" y="-19886"/>
                          <a:pt x="659572" y="16673"/>
                          <a:pt x="771633" y="0"/>
                        </a:cubicBezTo>
                        <a:cubicBezTo>
                          <a:pt x="883694" y="-16673"/>
                          <a:pt x="1335418" y="2872"/>
                          <a:pt x="1554957" y="0"/>
                        </a:cubicBezTo>
                        <a:cubicBezTo>
                          <a:pt x="1774496" y="-2872"/>
                          <a:pt x="1833124" y="34975"/>
                          <a:pt x="2040150" y="0"/>
                        </a:cubicBezTo>
                        <a:cubicBezTo>
                          <a:pt x="2247176" y="-34975"/>
                          <a:pt x="2419024" y="15196"/>
                          <a:pt x="2525343" y="0"/>
                        </a:cubicBezTo>
                        <a:cubicBezTo>
                          <a:pt x="2631662" y="-15196"/>
                          <a:pt x="3102451" y="54072"/>
                          <a:pt x="3308667" y="0"/>
                        </a:cubicBezTo>
                        <a:cubicBezTo>
                          <a:pt x="3514883" y="-54072"/>
                          <a:pt x="3549984" y="33583"/>
                          <a:pt x="3694484" y="0"/>
                        </a:cubicBezTo>
                        <a:cubicBezTo>
                          <a:pt x="3838984" y="-33583"/>
                          <a:pt x="4148425" y="54675"/>
                          <a:pt x="4477808" y="0"/>
                        </a:cubicBezTo>
                        <a:cubicBezTo>
                          <a:pt x="4807191" y="-54675"/>
                          <a:pt x="4895091" y="76022"/>
                          <a:pt x="5261132" y="0"/>
                        </a:cubicBezTo>
                        <a:cubicBezTo>
                          <a:pt x="5627173" y="-76022"/>
                          <a:pt x="5629721" y="69594"/>
                          <a:pt x="5845702" y="0"/>
                        </a:cubicBezTo>
                        <a:cubicBezTo>
                          <a:pt x="6061683" y="-69594"/>
                          <a:pt x="6309839" y="24597"/>
                          <a:pt x="6629026" y="0"/>
                        </a:cubicBezTo>
                        <a:cubicBezTo>
                          <a:pt x="6948213" y="-24597"/>
                          <a:pt x="7013029" y="22542"/>
                          <a:pt x="7114219" y="0"/>
                        </a:cubicBezTo>
                        <a:cubicBezTo>
                          <a:pt x="7215409" y="-22542"/>
                          <a:pt x="7407642" y="38301"/>
                          <a:pt x="7599412" y="0"/>
                        </a:cubicBezTo>
                        <a:cubicBezTo>
                          <a:pt x="7791182" y="-38301"/>
                          <a:pt x="8038183" y="66531"/>
                          <a:pt x="8283359" y="0"/>
                        </a:cubicBezTo>
                        <a:cubicBezTo>
                          <a:pt x="8528535" y="-66531"/>
                          <a:pt x="8528680" y="50709"/>
                          <a:pt x="8768553" y="0"/>
                        </a:cubicBezTo>
                        <a:cubicBezTo>
                          <a:pt x="9008426" y="-50709"/>
                          <a:pt x="9651894" y="28358"/>
                          <a:pt x="9937693" y="0"/>
                        </a:cubicBezTo>
                        <a:cubicBezTo>
                          <a:pt x="9996253" y="204056"/>
                          <a:pt x="9930644" y="387472"/>
                          <a:pt x="9937693" y="653574"/>
                        </a:cubicBezTo>
                        <a:cubicBezTo>
                          <a:pt x="9944742" y="919676"/>
                          <a:pt x="9914549" y="977428"/>
                          <a:pt x="9937693" y="1267015"/>
                        </a:cubicBezTo>
                        <a:cubicBezTo>
                          <a:pt x="9960837" y="1556602"/>
                          <a:pt x="9906972" y="1601991"/>
                          <a:pt x="9937693" y="1880457"/>
                        </a:cubicBezTo>
                        <a:cubicBezTo>
                          <a:pt x="9968414" y="2158923"/>
                          <a:pt x="9897090" y="2118135"/>
                          <a:pt x="9937693" y="2333372"/>
                        </a:cubicBezTo>
                        <a:cubicBezTo>
                          <a:pt x="9978296" y="2548610"/>
                          <a:pt x="9916628" y="2604155"/>
                          <a:pt x="9937693" y="2826419"/>
                        </a:cubicBezTo>
                        <a:cubicBezTo>
                          <a:pt x="9958758" y="3048683"/>
                          <a:pt x="9926666" y="3278238"/>
                          <a:pt x="9937693" y="3439861"/>
                        </a:cubicBezTo>
                        <a:cubicBezTo>
                          <a:pt x="9948720" y="3601484"/>
                          <a:pt x="9937612" y="3799243"/>
                          <a:pt x="9937693" y="4013171"/>
                        </a:cubicBezTo>
                        <a:cubicBezTo>
                          <a:pt x="9748174" y="4023500"/>
                          <a:pt x="9660017" y="4002159"/>
                          <a:pt x="9551877" y="4013171"/>
                        </a:cubicBezTo>
                        <a:cubicBezTo>
                          <a:pt x="9443737" y="4024183"/>
                          <a:pt x="9362860" y="3994917"/>
                          <a:pt x="9265437" y="4013171"/>
                        </a:cubicBezTo>
                        <a:cubicBezTo>
                          <a:pt x="9168014" y="4031425"/>
                          <a:pt x="9065337" y="4012882"/>
                          <a:pt x="8978998" y="4013171"/>
                        </a:cubicBezTo>
                        <a:cubicBezTo>
                          <a:pt x="8892659" y="4013460"/>
                          <a:pt x="8582270" y="3992209"/>
                          <a:pt x="8394428" y="4013171"/>
                        </a:cubicBezTo>
                        <a:cubicBezTo>
                          <a:pt x="8206586" y="4034133"/>
                          <a:pt x="8097140" y="3977929"/>
                          <a:pt x="8008611" y="4013171"/>
                        </a:cubicBezTo>
                        <a:cubicBezTo>
                          <a:pt x="7920082" y="4048413"/>
                          <a:pt x="7468208" y="3938334"/>
                          <a:pt x="7324664" y="4013171"/>
                        </a:cubicBezTo>
                        <a:cubicBezTo>
                          <a:pt x="7181120" y="4088008"/>
                          <a:pt x="7095162" y="4006141"/>
                          <a:pt x="6938848" y="4013171"/>
                        </a:cubicBezTo>
                        <a:cubicBezTo>
                          <a:pt x="6782534" y="4020201"/>
                          <a:pt x="6562049" y="3964751"/>
                          <a:pt x="6254901" y="4013171"/>
                        </a:cubicBezTo>
                        <a:cubicBezTo>
                          <a:pt x="5947753" y="4061591"/>
                          <a:pt x="6036962" y="4001879"/>
                          <a:pt x="5968462" y="4013171"/>
                        </a:cubicBezTo>
                        <a:cubicBezTo>
                          <a:pt x="5899962" y="4024463"/>
                          <a:pt x="5572980" y="3949607"/>
                          <a:pt x="5284514" y="4013171"/>
                        </a:cubicBezTo>
                        <a:cubicBezTo>
                          <a:pt x="4996048" y="4076735"/>
                          <a:pt x="5019659" y="3976422"/>
                          <a:pt x="4898698" y="4013171"/>
                        </a:cubicBezTo>
                        <a:cubicBezTo>
                          <a:pt x="4777737" y="4049920"/>
                          <a:pt x="4689498" y="3981251"/>
                          <a:pt x="4612259" y="4013171"/>
                        </a:cubicBezTo>
                        <a:cubicBezTo>
                          <a:pt x="4535020" y="4045091"/>
                          <a:pt x="4380996" y="3967823"/>
                          <a:pt x="4226442" y="4013171"/>
                        </a:cubicBezTo>
                        <a:cubicBezTo>
                          <a:pt x="4071888" y="4058519"/>
                          <a:pt x="3873925" y="3986936"/>
                          <a:pt x="3542495" y="4013171"/>
                        </a:cubicBezTo>
                        <a:cubicBezTo>
                          <a:pt x="3211065" y="4039406"/>
                          <a:pt x="3262492" y="3990846"/>
                          <a:pt x="3156679" y="4013171"/>
                        </a:cubicBezTo>
                        <a:cubicBezTo>
                          <a:pt x="3050866" y="4035496"/>
                          <a:pt x="3007449" y="3988635"/>
                          <a:pt x="2870240" y="4013171"/>
                        </a:cubicBezTo>
                        <a:cubicBezTo>
                          <a:pt x="2733031" y="4037707"/>
                          <a:pt x="2640366" y="3968894"/>
                          <a:pt x="2484423" y="4013171"/>
                        </a:cubicBezTo>
                        <a:cubicBezTo>
                          <a:pt x="2328480" y="4057448"/>
                          <a:pt x="2140733" y="3990599"/>
                          <a:pt x="1999230" y="4013171"/>
                        </a:cubicBezTo>
                        <a:cubicBezTo>
                          <a:pt x="1857727" y="4035743"/>
                          <a:pt x="1653309" y="3976192"/>
                          <a:pt x="1414660" y="4013171"/>
                        </a:cubicBezTo>
                        <a:cubicBezTo>
                          <a:pt x="1176011" y="4050150"/>
                          <a:pt x="1198348" y="3985290"/>
                          <a:pt x="1028844" y="4013171"/>
                        </a:cubicBezTo>
                        <a:cubicBezTo>
                          <a:pt x="859340" y="4041052"/>
                          <a:pt x="364050" y="3905836"/>
                          <a:pt x="0" y="4013171"/>
                        </a:cubicBezTo>
                        <a:cubicBezTo>
                          <a:pt x="-47698" y="3749750"/>
                          <a:pt x="62591" y="3616547"/>
                          <a:pt x="0" y="3439861"/>
                        </a:cubicBezTo>
                        <a:cubicBezTo>
                          <a:pt x="-62591" y="3263175"/>
                          <a:pt x="59096" y="3036378"/>
                          <a:pt x="0" y="2866551"/>
                        </a:cubicBezTo>
                        <a:cubicBezTo>
                          <a:pt x="-59096" y="2696724"/>
                          <a:pt x="68134" y="2484466"/>
                          <a:pt x="0" y="2293241"/>
                        </a:cubicBezTo>
                        <a:cubicBezTo>
                          <a:pt x="-68134" y="2102016"/>
                          <a:pt x="22126" y="1931039"/>
                          <a:pt x="0" y="1719930"/>
                        </a:cubicBezTo>
                        <a:cubicBezTo>
                          <a:pt x="-22126" y="1508821"/>
                          <a:pt x="52247" y="1309478"/>
                          <a:pt x="0" y="1186752"/>
                        </a:cubicBezTo>
                        <a:cubicBezTo>
                          <a:pt x="-52247" y="1064026"/>
                          <a:pt x="57699" y="750698"/>
                          <a:pt x="0" y="573310"/>
                        </a:cubicBezTo>
                        <a:cubicBezTo>
                          <a:pt x="-57699" y="395922"/>
                          <a:pt x="63940" y="2743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E40C67F-82B5-3843-A797-9F08337CD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4930" y="2511593"/>
            <a:ext cx="8853458" cy="498007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FCCD537-BCAA-3E4B-BEF0-F9ACE0DE38AD}"/>
              </a:ext>
            </a:extLst>
          </p:cNvPr>
          <p:cNvSpPr txBox="1"/>
          <p:nvPr/>
        </p:nvSpPr>
        <p:spPr>
          <a:xfrm>
            <a:off x="4860759" y="6198011"/>
            <a:ext cx="6561708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54819B"/>
                </a:solidFill>
                <a:latin typeface="Avenir Next" panose="020B0503020202020204" pitchFamily="34" charset="0"/>
              </a:rPr>
              <a:t>Source: 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https://</a:t>
            </a:r>
            <a:r>
              <a:rPr lang="en-US" sz="1200" err="1">
                <a:solidFill>
                  <a:srgbClr val="54819B"/>
                </a:solidFill>
                <a:latin typeface="Avenir Next" panose="020B0503020202020204" pitchFamily="34" charset="0"/>
              </a:rPr>
              <a:t>www.aei.org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/wp-content/uploads/2018/02/BowmanAbrams.13.pdf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58D4B-E056-B14F-A192-6225793B72FE}"/>
              </a:ext>
            </a:extLst>
          </p:cNvPr>
          <p:cNvSpPr txBox="1"/>
          <p:nvPr/>
        </p:nvSpPr>
        <p:spPr>
          <a:xfrm>
            <a:off x="610738" y="1315726"/>
            <a:ext cx="1097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4819B"/>
                </a:solidFill>
                <a:latin typeface="Avenir Next" panose="020B0503020202020204" pitchFamily="34" charset="0"/>
              </a:rPr>
              <a:t>Trust in Washington at </a:t>
            </a:r>
            <a:r>
              <a:rPr lang="en-US" sz="2400" b="1">
                <a:solidFill>
                  <a:srgbClr val="E56353"/>
                </a:solidFill>
                <a:latin typeface="Avenir Next" panose="020B0503020202020204" pitchFamily="34" charset="0"/>
              </a:rPr>
              <a:t>All-Time Low</a:t>
            </a:r>
            <a:endParaRPr lang="en-US" sz="2400">
              <a:solidFill>
                <a:srgbClr val="E56353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7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7" y="176547"/>
            <a:ext cx="8410875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290658"/>
            <a:ext cx="773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Counties Solve Problems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3D46A3-26EA-B44D-9397-DB536096FFE9}"/>
              </a:ext>
            </a:extLst>
          </p:cNvPr>
          <p:cNvSpPr txBox="1"/>
          <p:nvPr/>
        </p:nvSpPr>
        <p:spPr>
          <a:xfrm>
            <a:off x="2911767" y="2222339"/>
            <a:ext cx="1097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54819B"/>
                </a:solidFill>
                <a:latin typeface="Avenir Next" panose="020B0503020202020204" pitchFamily="34" charset="0"/>
              </a:rPr>
              <a:t>SURVEY: </a:t>
            </a:r>
            <a:r>
              <a:rPr lang="en-US" sz="1400">
                <a:solidFill>
                  <a:srgbClr val="54819B"/>
                </a:solidFill>
                <a:latin typeface="Avenir Next" panose="020B0503020202020204" pitchFamily="34" charset="0"/>
              </a:rPr>
              <a:t>Great deal / Fair amount of trust and confidence in ...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24747F-8A4B-B041-9706-B8AA5D4A41BB}"/>
              </a:ext>
            </a:extLst>
          </p:cNvPr>
          <p:cNvSpPr/>
          <p:nvPr/>
        </p:nvSpPr>
        <p:spPr>
          <a:xfrm>
            <a:off x="1193641" y="1990846"/>
            <a:ext cx="9487129" cy="4207165"/>
          </a:xfrm>
          <a:prstGeom prst="rect">
            <a:avLst/>
          </a:prstGeom>
          <a:noFill/>
          <a:ln w="28575">
            <a:solidFill>
              <a:srgbClr val="54819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37693"/>
                      <a:gd name="connsiteY0" fmla="*/ 0 h 4013171"/>
                      <a:gd name="connsiteX1" fmla="*/ 485193 w 9937693"/>
                      <a:gd name="connsiteY1" fmla="*/ 0 h 4013171"/>
                      <a:gd name="connsiteX2" fmla="*/ 771633 w 9937693"/>
                      <a:gd name="connsiteY2" fmla="*/ 0 h 4013171"/>
                      <a:gd name="connsiteX3" fmla="*/ 1554957 w 9937693"/>
                      <a:gd name="connsiteY3" fmla="*/ 0 h 4013171"/>
                      <a:gd name="connsiteX4" fmla="*/ 2040150 w 9937693"/>
                      <a:gd name="connsiteY4" fmla="*/ 0 h 4013171"/>
                      <a:gd name="connsiteX5" fmla="*/ 2525343 w 9937693"/>
                      <a:gd name="connsiteY5" fmla="*/ 0 h 4013171"/>
                      <a:gd name="connsiteX6" fmla="*/ 3308667 w 9937693"/>
                      <a:gd name="connsiteY6" fmla="*/ 0 h 4013171"/>
                      <a:gd name="connsiteX7" fmla="*/ 3694484 w 9937693"/>
                      <a:gd name="connsiteY7" fmla="*/ 0 h 4013171"/>
                      <a:gd name="connsiteX8" fmla="*/ 4477808 w 9937693"/>
                      <a:gd name="connsiteY8" fmla="*/ 0 h 4013171"/>
                      <a:gd name="connsiteX9" fmla="*/ 5261132 w 9937693"/>
                      <a:gd name="connsiteY9" fmla="*/ 0 h 4013171"/>
                      <a:gd name="connsiteX10" fmla="*/ 5845702 w 9937693"/>
                      <a:gd name="connsiteY10" fmla="*/ 0 h 4013171"/>
                      <a:gd name="connsiteX11" fmla="*/ 6629026 w 9937693"/>
                      <a:gd name="connsiteY11" fmla="*/ 0 h 4013171"/>
                      <a:gd name="connsiteX12" fmla="*/ 7114219 w 9937693"/>
                      <a:gd name="connsiteY12" fmla="*/ 0 h 4013171"/>
                      <a:gd name="connsiteX13" fmla="*/ 7599412 w 9937693"/>
                      <a:gd name="connsiteY13" fmla="*/ 0 h 4013171"/>
                      <a:gd name="connsiteX14" fmla="*/ 8283359 w 9937693"/>
                      <a:gd name="connsiteY14" fmla="*/ 0 h 4013171"/>
                      <a:gd name="connsiteX15" fmla="*/ 8768553 w 9937693"/>
                      <a:gd name="connsiteY15" fmla="*/ 0 h 4013171"/>
                      <a:gd name="connsiteX16" fmla="*/ 9937693 w 9937693"/>
                      <a:gd name="connsiteY16" fmla="*/ 0 h 4013171"/>
                      <a:gd name="connsiteX17" fmla="*/ 9937693 w 9937693"/>
                      <a:gd name="connsiteY17" fmla="*/ 653574 h 4013171"/>
                      <a:gd name="connsiteX18" fmla="*/ 9937693 w 9937693"/>
                      <a:gd name="connsiteY18" fmla="*/ 1267015 h 4013171"/>
                      <a:gd name="connsiteX19" fmla="*/ 9937693 w 9937693"/>
                      <a:gd name="connsiteY19" fmla="*/ 1880457 h 4013171"/>
                      <a:gd name="connsiteX20" fmla="*/ 9937693 w 9937693"/>
                      <a:gd name="connsiteY20" fmla="*/ 2333372 h 4013171"/>
                      <a:gd name="connsiteX21" fmla="*/ 9937693 w 9937693"/>
                      <a:gd name="connsiteY21" fmla="*/ 2826419 h 4013171"/>
                      <a:gd name="connsiteX22" fmla="*/ 9937693 w 9937693"/>
                      <a:gd name="connsiteY22" fmla="*/ 3439861 h 4013171"/>
                      <a:gd name="connsiteX23" fmla="*/ 9937693 w 9937693"/>
                      <a:gd name="connsiteY23" fmla="*/ 4013171 h 4013171"/>
                      <a:gd name="connsiteX24" fmla="*/ 9551877 w 9937693"/>
                      <a:gd name="connsiteY24" fmla="*/ 4013171 h 4013171"/>
                      <a:gd name="connsiteX25" fmla="*/ 9265437 w 9937693"/>
                      <a:gd name="connsiteY25" fmla="*/ 4013171 h 4013171"/>
                      <a:gd name="connsiteX26" fmla="*/ 8978998 w 9937693"/>
                      <a:gd name="connsiteY26" fmla="*/ 4013171 h 4013171"/>
                      <a:gd name="connsiteX27" fmla="*/ 8394428 w 9937693"/>
                      <a:gd name="connsiteY27" fmla="*/ 4013171 h 4013171"/>
                      <a:gd name="connsiteX28" fmla="*/ 8008611 w 9937693"/>
                      <a:gd name="connsiteY28" fmla="*/ 4013171 h 4013171"/>
                      <a:gd name="connsiteX29" fmla="*/ 7324664 w 9937693"/>
                      <a:gd name="connsiteY29" fmla="*/ 4013171 h 4013171"/>
                      <a:gd name="connsiteX30" fmla="*/ 6938848 w 9937693"/>
                      <a:gd name="connsiteY30" fmla="*/ 4013171 h 4013171"/>
                      <a:gd name="connsiteX31" fmla="*/ 6254901 w 9937693"/>
                      <a:gd name="connsiteY31" fmla="*/ 4013171 h 4013171"/>
                      <a:gd name="connsiteX32" fmla="*/ 5968462 w 9937693"/>
                      <a:gd name="connsiteY32" fmla="*/ 4013171 h 4013171"/>
                      <a:gd name="connsiteX33" fmla="*/ 5284514 w 9937693"/>
                      <a:gd name="connsiteY33" fmla="*/ 4013171 h 4013171"/>
                      <a:gd name="connsiteX34" fmla="*/ 4898698 w 9937693"/>
                      <a:gd name="connsiteY34" fmla="*/ 4013171 h 4013171"/>
                      <a:gd name="connsiteX35" fmla="*/ 4612259 w 9937693"/>
                      <a:gd name="connsiteY35" fmla="*/ 4013171 h 4013171"/>
                      <a:gd name="connsiteX36" fmla="*/ 4226442 w 9937693"/>
                      <a:gd name="connsiteY36" fmla="*/ 4013171 h 4013171"/>
                      <a:gd name="connsiteX37" fmla="*/ 3542495 w 9937693"/>
                      <a:gd name="connsiteY37" fmla="*/ 4013171 h 4013171"/>
                      <a:gd name="connsiteX38" fmla="*/ 3156679 w 9937693"/>
                      <a:gd name="connsiteY38" fmla="*/ 4013171 h 4013171"/>
                      <a:gd name="connsiteX39" fmla="*/ 2870240 w 9937693"/>
                      <a:gd name="connsiteY39" fmla="*/ 4013171 h 4013171"/>
                      <a:gd name="connsiteX40" fmla="*/ 2484423 w 9937693"/>
                      <a:gd name="connsiteY40" fmla="*/ 4013171 h 4013171"/>
                      <a:gd name="connsiteX41" fmla="*/ 1999230 w 9937693"/>
                      <a:gd name="connsiteY41" fmla="*/ 4013171 h 4013171"/>
                      <a:gd name="connsiteX42" fmla="*/ 1414660 w 9937693"/>
                      <a:gd name="connsiteY42" fmla="*/ 4013171 h 4013171"/>
                      <a:gd name="connsiteX43" fmla="*/ 1028844 w 9937693"/>
                      <a:gd name="connsiteY43" fmla="*/ 4013171 h 4013171"/>
                      <a:gd name="connsiteX44" fmla="*/ 0 w 9937693"/>
                      <a:gd name="connsiteY44" fmla="*/ 4013171 h 4013171"/>
                      <a:gd name="connsiteX45" fmla="*/ 0 w 9937693"/>
                      <a:gd name="connsiteY45" fmla="*/ 3439861 h 4013171"/>
                      <a:gd name="connsiteX46" fmla="*/ 0 w 9937693"/>
                      <a:gd name="connsiteY46" fmla="*/ 2866551 h 4013171"/>
                      <a:gd name="connsiteX47" fmla="*/ 0 w 9937693"/>
                      <a:gd name="connsiteY47" fmla="*/ 2293241 h 4013171"/>
                      <a:gd name="connsiteX48" fmla="*/ 0 w 9937693"/>
                      <a:gd name="connsiteY48" fmla="*/ 1719930 h 4013171"/>
                      <a:gd name="connsiteX49" fmla="*/ 0 w 9937693"/>
                      <a:gd name="connsiteY49" fmla="*/ 1186752 h 4013171"/>
                      <a:gd name="connsiteX50" fmla="*/ 0 w 9937693"/>
                      <a:gd name="connsiteY50" fmla="*/ 573310 h 4013171"/>
                      <a:gd name="connsiteX51" fmla="*/ 0 w 9937693"/>
                      <a:gd name="connsiteY51" fmla="*/ 0 h 401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937693" h="4013171" extrusionOk="0">
                        <a:moveTo>
                          <a:pt x="0" y="0"/>
                        </a:moveTo>
                        <a:cubicBezTo>
                          <a:pt x="114793" y="-57300"/>
                          <a:pt x="264758" y="19886"/>
                          <a:pt x="485193" y="0"/>
                        </a:cubicBezTo>
                        <a:cubicBezTo>
                          <a:pt x="705628" y="-19886"/>
                          <a:pt x="659572" y="16673"/>
                          <a:pt x="771633" y="0"/>
                        </a:cubicBezTo>
                        <a:cubicBezTo>
                          <a:pt x="883694" y="-16673"/>
                          <a:pt x="1335418" y="2872"/>
                          <a:pt x="1554957" y="0"/>
                        </a:cubicBezTo>
                        <a:cubicBezTo>
                          <a:pt x="1774496" y="-2872"/>
                          <a:pt x="1833124" y="34975"/>
                          <a:pt x="2040150" y="0"/>
                        </a:cubicBezTo>
                        <a:cubicBezTo>
                          <a:pt x="2247176" y="-34975"/>
                          <a:pt x="2419024" y="15196"/>
                          <a:pt x="2525343" y="0"/>
                        </a:cubicBezTo>
                        <a:cubicBezTo>
                          <a:pt x="2631662" y="-15196"/>
                          <a:pt x="3102451" y="54072"/>
                          <a:pt x="3308667" y="0"/>
                        </a:cubicBezTo>
                        <a:cubicBezTo>
                          <a:pt x="3514883" y="-54072"/>
                          <a:pt x="3549984" y="33583"/>
                          <a:pt x="3694484" y="0"/>
                        </a:cubicBezTo>
                        <a:cubicBezTo>
                          <a:pt x="3838984" y="-33583"/>
                          <a:pt x="4148425" y="54675"/>
                          <a:pt x="4477808" y="0"/>
                        </a:cubicBezTo>
                        <a:cubicBezTo>
                          <a:pt x="4807191" y="-54675"/>
                          <a:pt x="4895091" y="76022"/>
                          <a:pt x="5261132" y="0"/>
                        </a:cubicBezTo>
                        <a:cubicBezTo>
                          <a:pt x="5627173" y="-76022"/>
                          <a:pt x="5629721" y="69594"/>
                          <a:pt x="5845702" y="0"/>
                        </a:cubicBezTo>
                        <a:cubicBezTo>
                          <a:pt x="6061683" y="-69594"/>
                          <a:pt x="6309839" y="24597"/>
                          <a:pt x="6629026" y="0"/>
                        </a:cubicBezTo>
                        <a:cubicBezTo>
                          <a:pt x="6948213" y="-24597"/>
                          <a:pt x="7013029" y="22542"/>
                          <a:pt x="7114219" y="0"/>
                        </a:cubicBezTo>
                        <a:cubicBezTo>
                          <a:pt x="7215409" y="-22542"/>
                          <a:pt x="7407642" y="38301"/>
                          <a:pt x="7599412" y="0"/>
                        </a:cubicBezTo>
                        <a:cubicBezTo>
                          <a:pt x="7791182" y="-38301"/>
                          <a:pt x="8038183" y="66531"/>
                          <a:pt x="8283359" y="0"/>
                        </a:cubicBezTo>
                        <a:cubicBezTo>
                          <a:pt x="8528535" y="-66531"/>
                          <a:pt x="8528680" y="50709"/>
                          <a:pt x="8768553" y="0"/>
                        </a:cubicBezTo>
                        <a:cubicBezTo>
                          <a:pt x="9008426" y="-50709"/>
                          <a:pt x="9651894" y="28358"/>
                          <a:pt x="9937693" y="0"/>
                        </a:cubicBezTo>
                        <a:cubicBezTo>
                          <a:pt x="9996253" y="204056"/>
                          <a:pt x="9930644" y="387472"/>
                          <a:pt x="9937693" y="653574"/>
                        </a:cubicBezTo>
                        <a:cubicBezTo>
                          <a:pt x="9944742" y="919676"/>
                          <a:pt x="9914549" y="977428"/>
                          <a:pt x="9937693" y="1267015"/>
                        </a:cubicBezTo>
                        <a:cubicBezTo>
                          <a:pt x="9960837" y="1556602"/>
                          <a:pt x="9906972" y="1601991"/>
                          <a:pt x="9937693" y="1880457"/>
                        </a:cubicBezTo>
                        <a:cubicBezTo>
                          <a:pt x="9968414" y="2158923"/>
                          <a:pt x="9897090" y="2118135"/>
                          <a:pt x="9937693" y="2333372"/>
                        </a:cubicBezTo>
                        <a:cubicBezTo>
                          <a:pt x="9978296" y="2548610"/>
                          <a:pt x="9916628" y="2604155"/>
                          <a:pt x="9937693" y="2826419"/>
                        </a:cubicBezTo>
                        <a:cubicBezTo>
                          <a:pt x="9958758" y="3048683"/>
                          <a:pt x="9926666" y="3278238"/>
                          <a:pt x="9937693" y="3439861"/>
                        </a:cubicBezTo>
                        <a:cubicBezTo>
                          <a:pt x="9948720" y="3601484"/>
                          <a:pt x="9937612" y="3799243"/>
                          <a:pt x="9937693" y="4013171"/>
                        </a:cubicBezTo>
                        <a:cubicBezTo>
                          <a:pt x="9748174" y="4023500"/>
                          <a:pt x="9660017" y="4002159"/>
                          <a:pt x="9551877" y="4013171"/>
                        </a:cubicBezTo>
                        <a:cubicBezTo>
                          <a:pt x="9443737" y="4024183"/>
                          <a:pt x="9362860" y="3994917"/>
                          <a:pt x="9265437" y="4013171"/>
                        </a:cubicBezTo>
                        <a:cubicBezTo>
                          <a:pt x="9168014" y="4031425"/>
                          <a:pt x="9065337" y="4012882"/>
                          <a:pt x="8978998" y="4013171"/>
                        </a:cubicBezTo>
                        <a:cubicBezTo>
                          <a:pt x="8892659" y="4013460"/>
                          <a:pt x="8582270" y="3992209"/>
                          <a:pt x="8394428" y="4013171"/>
                        </a:cubicBezTo>
                        <a:cubicBezTo>
                          <a:pt x="8206586" y="4034133"/>
                          <a:pt x="8097140" y="3977929"/>
                          <a:pt x="8008611" y="4013171"/>
                        </a:cubicBezTo>
                        <a:cubicBezTo>
                          <a:pt x="7920082" y="4048413"/>
                          <a:pt x="7468208" y="3938334"/>
                          <a:pt x="7324664" y="4013171"/>
                        </a:cubicBezTo>
                        <a:cubicBezTo>
                          <a:pt x="7181120" y="4088008"/>
                          <a:pt x="7095162" y="4006141"/>
                          <a:pt x="6938848" y="4013171"/>
                        </a:cubicBezTo>
                        <a:cubicBezTo>
                          <a:pt x="6782534" y="4020201"/>
                          <a:pt x="6562049" y="3964751"/>
                          <a:pt x="6254901" y="4013171"/>
                        </a:cubicBezTo>
                        <a:cubicBezTo>
                          <a:pt x="5947753" y="4061591"/>
                          <a:pt x="6036962" y="4001879"/>
                          <a:pt x="5968462" y="4013171"/>
                        </a:cubicBezTo>
                        <a:cubicBezTo>
                          <a:pt x="5899962" y="4024463"/>
                          <a:pt x="5572980" y="3949607"/>
                          <a:pt x="5284514" y="4013171"/>
                        </a:cubicBezTo>
                        <a:cubicBezTo>
                          <a:pt x="4996048" y="4076735"/>
                          <a:pt x="5019659" y="3976422"/>
                          <a:pt x="4898698" y="4013171"/>
                        </a:cubicBezTo>
                        <a:cubicBezTo>
                          <a:pt x="4777737" y="4049920"/>
                          <a:pt x="4689498" y="3981251"/>
                          <a:pt x="4612259" y="4013171"/>
                        </a:cubicBezTo>
                        <a:cubicBezTo>
                          <a:pt x="4535020" y="4045091"/>
                          <a:pt x="4380996" y="3967823"/>
                          <a:pt x="4226442" y="4013171"/>
                        </a:cubicBezTo>
                        <a:cubicBezTo>
                          <a:pt x="4071888" y="4058519"/>
                          <a:pt x="3873925" y="3986936"/>
                          <a:pt x="3542495" y="4013171"/>
                        </a:cubicBezTo>
                        <a:cubicBezTo>
                          <a:pt x="3211065" y="4039406"/>
                          <a:pt x="3262492" y="3990846"/>
                          <a:pt x="3156679" y="4013171"/>
                        </a:cubicBezTo>
                        <a:cubicBezTo>
                          <a:pt x="3050866" y="4035496"/>
                          <a:pt x="3007449" y="3988635"/>
                          <a:pt x="2870240" y="4013171"/>
                        </a:cubicBezTo>
                        <a:cubicBezTo>
                          <a:pt x="2733031" y="4037707"/>
                          <a:pt x="2640366" y="3968894"/>
                          <a:pt x="2484423" y="4013171"/>
                        </a:cubicBezTo>
                        <a:cubicBezTo>
                          <a:pt x="2328480" y="4057448"/>
                          <a:pt x="2140733" y="3990599"/>
                          <a:pt x="1999230" y="4013171"/>
                        </a:cubicBezTo>
                        <a:cubicBezTo>
                          <a:pt x="1857727" y="4035743"/>
                          <a:pt x="1653309" y="3976192"/>
                          <a:pt x="1414660" y="4013171"/>
                        </a:cubicBezTo>
                        <a:cubicBezTo>
                          <a:pt x="1176011" y="4050150"/>
                          <a:pt x="1198348" y="3985290"/>
                          <a:pt x="1028844" y="4013171"/>
                        </a:cubicBezTo>
                        <a:cubicBezTo>
                          <a:pt x="859340" y="4041052"/>
                          <a:pt x="364050" y="3905836"/>
                          <a:pt x="0" y="4013171"/>
                        </a:cubicBezTo>
                        <a:cubicBezTo>
                          <a:pt x="-47698" y="3749750"/>
                          <a:pt x="62591" y="3616547"/>
                          <a:pt x="0" y="3439861"/>
                        </a:cubicBezTo>
                        <a:cubicBezTo>
                          <a:pt x="-62591" y="3263175"/>
                          <a:pt x="59096" y="3036378"/>
                          <a:pt x="0" y="2866551"/>
                        </a:cubicBezTo>
                        <a:cubicBezTo>
                          <a:pt x="-59096" y="2696724"/>
                          <a:pt x="68134" y="2484466"/>
                          <a:pt x="0" y="2293241"/>
                        </a:cubicBezTo>
                        <a:cubicBezTo>
                          <a:pt x="-68134" y="2102016"/>
                          <a:pt x="22126" y="1931039"/>
                          <a:pt x="0" y="1719930"/>
                        </a:cubicBezTo>
                        <a:cubicBezTo>
                          <a:pt x="-22126" y="1508821"/>
                          <a:pt x="52247" y="1309478"/>
                          <a:pt x="0" y="1186752"/>
                        </a:cubicBezTo>
                        <a:cubicBezTo>
                          <a:pt x="-52247" y="1064026"/>
                          <a:pt x="57699" y="750698"/>
                          <a:pt x="0" y="573310"/>
                        </a:cubicBezTo>
                        <a:cubicBezTo>
                          <a:pt x="-57699" y="395922"/>
                          <a:pt x="63940" y="2743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CCD537-BCAA-3E4B-BEF0-F9ACE0DE38AD}"/>
              </a:ext>
            </a:extLst>
          </p:cNvPr>
          <p:cNvSpPr txBox="1"/>
          <p:nvPr/>
        </p:nvSpPr>
        <p:spPr>
          <a:xfrm>
            <a:off x="4860759" y="6198011"/>
            <a:ext cx="6561708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54819B"/>
                </a:solidFill>
                <a:latin typeface="Avenir Next" panose="020B0503020202020204" pitchFamily="34" charset="0"/>
              </a:rPr>
              <a:t>Source: 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https://</a:t>
            </a:r>
            <a:r>
              <a:rPr lang="en-US" sz="1200" err="1">
                <a:solidFill>
                  <a:srgbClr val="54819B"/>
                </a:solidFill>
                <a:latin typeface="Avenir Next" panose="020B0503020202020204" pitchFamily="34" charset="0"/>
              </a:rPr>
              <a:t>www.aei.org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/wp-content/uploads/2018/02/BowmanAbrams.13.pdf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63F5A-60C7-D748-B00D-F0E1C920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2498663"/>
            <a:ext cx="8999622" cy="5059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9625D-4FB5-DD45-9A7A-07C39F471156}"/>
              </a:ext>
            </a:extLst>
          </p:cNvPr>
          <p:cNvSpPr txBox="1"/>
          <p:nvPr/>
        </p:nvSpPr>
        <p:spPr>
          <a:xfrm>
            <a:off x="610738" y="1315726"/>
            <a:ext cx="1097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4819B"/>
                </a:solidFill>
                <a:latin typeface="Avenir Next" panose="020B0503020202020204" pitchFamily="34" charset="0"/>
              </a:rPr>
              <a:t>Trust in Local Gov. at </a:t>
            </a:r>
            <a:r>
              <a:rPr lang="en-US" sz="2400" b="1">
                <a:solidFill>
                  <a:srgbClr val="44C4A0"/>
                </a:solidFill>
                <a:latin typeface="Avenir Next" panose="020B0503020202020204" pitchFamily="34" charset="0"/>
              </a:rPr>
              <a:t>All-Time High</a:t>
            </a:r>
            <a:endParaRPr lang="en-US" sz="2400">
              <a:solidFill>
                <a:srgbClr val="44C4A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6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75279-9A8E-B44C-873A-569643A2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48" y="1765816"/>
            <a:ext cx="9478991" cy="53293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570236" y="176547"/>
            <a:ext cx="8295128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290658"/>
            <a:ext cx="773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Counties Solve Problems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3D46A3-26EA-B44D-9397-DB536096FFE9}"/>
              </a:ext>
            </a:extLst>
          </p:cNvPr>
          <p:cNvSpPr txBox="1"/>
          <p:nvPr/>
        </p:nvSpPr>
        <p:spPr>
          <a:xfrm>
            <a:off x="3400237" y="2181385"/>
            <a:ext cx="109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54819B"/>
                </a:solidFill>
                <a:latin typeface="Avenir Next" panose="020B0503020202020204" pitchFamily="34" charset="0"/>
              </a:rPr>
              <a:t>SURVEY: </a:t>
            </a:r>
            <a:r>
              <a:rPr lang="en-US">
                <a:solidFill>
                  <a:srgbClr val="54819B"/>
                </a:solidFill>
                <a:latin typeface="Avenir Next" panose="020B0503020202020204" pitchFamily="34" charset="0"/>
              </a:rPr>
              <a:t>Satisfied with the way things are going ...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24747F-8A4B-B041-9706-B8AA5D4A41BB}"/>
              </a:ext>
            </a:extLst>
          </p:cNvPr>
          <p:cNvSpPr/>
          <p:nvPr/>
        </p:nvSpPr>
        <p:spPr>
          <a:xfrm>
            <a:off x="1411952" y="2010991"/>
            <a:ext cx="9296600" cy="4138642"/>
          </a:xfrm>
          <a:prstGeom prst="rect">
            <a:avLst/>
          </a:prstGeom>
          <a:noFill/>
          <a:ln w="28575">
            <a:solidFill>
              <a:srgbClr val="54819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37693"/>
                      <a:gd name="connsiteY0" fmla="*/ 0 h 4013171"/>
                      <a:gd name="connsiteX1" fmla="*/ 485193 w 9937693"/>
                      <a:gd name="connsiteY1" fmla="*/ 0 h 4013171"/>
                      <a:gd name="connsiteX2" fmla="*/ 771633 w 9937693"/>
                      <a:gd name="connsiteY2" fmla="*/ 0 h 4013171"/>
                      <a:gd name="connsiteX3" fmla="*/ 1554957 w 9937693"/>
                      <a:gd name="connsiteY3" fmla="*/ 0 h 4013171"/>
                      <a:gd name="connsiteX4" fmla="*/ 2040150 w 9937693"/>
                      <a:gd name="connsiteY4" fmla="*/ 0 h 4013171"/>
                      <a:gd name="connsiteX5" fmla="*/ 2525343 w 9937693"/>
                      <a:gd name="connsiteY5" fmla="*/ 0 h 4013171"/>
                      <a:gd name="connsiteX6" fmla="*/ 3308667 w 9937693"/>
                      <a:gd name="connsiteY6" fmla="*/ 0 h 4013171"/>
                      <a:gd name="connsiteX7" fmla="*/ 3694484 w 9937693"/>
                      <a:gd name="connsiteY7" fmla="*/ 0 h 4013171"/>
                      <a:gd name="connsiteX8" fmla="*/ 4477808 w 9937693"/>
                      <a:gd name="connsiteY8" fmla="*/ 0 h 4013171"/>
                      <a:gd name="connsiteX9" fmla="*/ 5261132 w 9937693"/>
                      <a:gd name="connsiteY9" fmla="*/ 0 h 4013171"/>
                      <a:gd name="connsiteX10" fmla="*/ 5845702 w 9937693"/>
                      <a:gd name="connsiteY10" fmla="*/ 0 h 4013171"/>
                      <a:gd name="connsiteX11" fmla="*/ 6629026 w 9937693"/>
                      <a:gd name="connsiteY11" fmla="*/ 0 h 4013171"/>
                      <a:gd name="connsiteX12" fmla="*/ 7114219 w 9937693"/>
                      <a:gd name="connsiteY12" fmla="*/ 0 h 4013171"/>
                      <a:gd name="connsiteX13" fmla="*/ 7599412 w 9937693"/>
                      <a:gd name="connsiteY13" fmla="*/ 0 h 4013171"/>
                      <a:gd name="connsiteX14" fmla="*/ 8283359 w 9937693"/>
                      <a:gd name="connsiteY14" fmla="*/ 0 h 4013171"/>
                      <a:gd name="connsiteX15" fmla="*/ 8768553 w 9937693"/>
                      <a:gd name="connsiteY15" fmla="*/ 0 h 4013171"/>
                      <a:gd name="connsiteX16" fmla="*/ 9937693 w 9937693"/>
                      <a:gd name="connsiteY16" fmla="*/ 0 h 4013171"/>
                      <a:gd name="connsiteX17" fmla="*/ 9937693 w 9937693"/>
                      <a:gd name="connsiteY17" fmla="*/ 653574 h 4013171"/>
                      <a:gd name="connsiteX18" fmla="*/ 9937693 w 9937693"/>
                      <a:gd name="connsiteY18" fmla="*/ 1267015 h 4013171"/>
                      <a:gd name="connsiteX19" fmla="*/ 9937693 w 9937693"/>
                      <a:gd name="connsiteY19" fmla="*/ 1880457 h 4013171"/>
                      <a:gd name="connsiteX20" fmla="*/ 9937693 w 9937693"/>
                      <a:gd name="connsiteY20" fmla="*/ 2333372 h 4013171"/>
                      <a:gd name="connsiteX21" fmla="*/ 9937693 w 9937693"/>
                      <a:gd name="connsiteY21" fmla="*/ 2826419 h 4013171"/>
                      <a:gd name="connsiteX22" fmla="*/ 9937693 w 9937693"/>
                      <a:gd name="connsiteY22" fmla="*/ 3439861 h 4013171"/>
                      <a:gd name="connsiteX23" fmla="*/ 9937693 w 9937693"/>
                      <a:gd name="connsiteY23" fmla="*/ 4013171 h 4013171"/>
                      <a:gd name="connsiteX24" fmla="*/ 9551877 w 9937693"/>
                      <a:gd name="connsiteY24" fmla="*/ 4013171 h 4013171"/>
                      <a:gd name="connsiteX25" fmla="*/ 9265437 w 9937693"/>
                      <a:gd name="connsiteY25" fmla="*/ 4013171 h 4013171"/>
                      <a:gd name="connsiteX26" fmla="*/ 8978998 w 9937693"/>
                      <a:gd name="connsiteY26" fmla="*/ 4013171 h 4013171"/>
                      <a:gd name="connsiteX27" fmla="*/ 8394428 w 9937693"/>
                      <a:gd name="connsiteY27" fmla="*/ 4013171 h 4013171"/>
                      <a:gd name="connsiteX28" fmla="*/ 8008611 w 9937693"/>
                      <a:gd name="connsiteY28" fmla="*/ 4013171 h 4013171"/>
                      <a:gd name="connsiteX29" fmla="*/ 7324664 w 9937693"/>
                      <a:gd name="connsiteY29" fmla="*/ 4013171 h 4013171"/>
                      <a:gd name="connsiteX30" fmla="*/ 6938848 w 9937693"/>
                      <a:gd name="connsiteY30" fmla="*/ 4013171 h 4013171"/>
                      <a:gd name="connsiteX31" fmla="*/ 6254901 w 9937693"/>
                      <a:gd name="connsiteY31" fmla="*/ 4013171 h 4013171"/>
                      <a:gd name="connsiteX32" fmla="*/ 5968462 w 9937693"/>
                      <a:gd name="connsiteY32" fmla="*/ 4013171 h 4013171"/>
                      <a:gd name="connsiteX33" fmla="*/ 5284514 w 9937693"/>
                      <a:gd name="connsiteY33" fmla="*/ 4013171 h 4013171"/>
                      <a:gd name="connsiteX34" fmla="*/ 4898698 w 9937693"/>
                      <a:gd name="connsiteY34" fmla="*/ 4013171 h 4013171"/>
                      <a:gd name="connsiteX35" fmla="*/ 4612259 w 9937693"/>
                      <a:gd name="connsiteY35" fmla="*/ 4013171 h 4013171"/>
                      <a:gd name="connsiteX36" fmla="*/ 4226442 w 9937693"/>
                      <a:gd name="connsiteY36" fmla="*/ 4013171 h 4013171"/>
                      <a:gd name="connsiteX37" fmla="*/ 3542495 w 9937693"/>
                      <a:gd name="connsiteY37" fmla="*/ 4013171 h 4013171"/>
                      <a:gd name="connsiteX38" fmla="*/ 3156679 w 9937693"/>
                      <a:gd name="connsiteY38" fmla="*/ 4013171 h 4013171"/>
                      <a:gd name="connsiteX39" fmla="*/ 2870240 w 9937693"/>
                      <a:gd name="connsiteY39" fmla="*/ 4013171 h 4013171"/>
                      <a:gd name="connsiteX40" fmla="*/ 2484423 w 9937693"/>
                      <a:gd name="connsiteY40" fmla="*/ 4013171 h 4013171"/>
                      <a:gd name="connsiteX41" fmla="*/ 1999230 w 9937693"/>
                      <a:gd name="connsiteY41" fmla="*/ 4013171 h 4013171"/>
                      <a:gd name="connsiteX42" fmla="*/ 1414660 w 9937693"/>
                      <a:gd name="connsiteY42" fmla="*/ 4013171 h 4013171"/>
                      <a:gd name="connsiteX43" fmla="*/ 1028844 w 9937693"/>
                      <a:gd name="connsiteY43" fmla="*/ 4013171 h 4013171"/>
                      <a:gd name="connsiteX44" fmla="*/ 0 w 9937693"/>
                      <a:gd name="connsiteY44" fmla="*/ 4013171 h 4013171"/>
                      <a:gd name="connsiteX45" fmla="*/ 0 w 9937693"/>
                      <a:gd name="connsiteY45" fmla="*/ 3439861 h 4013171"/>
                      <a:gd name="connsiteX46" fmla="*/ 0 w 9937693"/>
                      <a:gd name="connsiteY46" fmla="*/ 2866551 h 4013171"/>
                      <a:gd name="connsiteX47" fmla="*/ 0 w 9937693"/>
                      <a:gd name="connsiteY47" fmla="*/ 2293241 h 4013171"/>
                      <a:gd name="connsiteX48" fmla="*/ 0 w 9937693"/>
                      <a:gd name="connsiteY48" fmla="*/ 1719930 h 4013171"/>
                      <a:gd name="connsiteX49" fmla="*/ 0 w 9937693"/>
                      <a:gd name="connsiteY49" fmla="*/ 1186752 h 4013171"/>
                      <a:gd name="connsiteX50" fmla="*/ 0 w 9937693"/>
                      <a:gd name="connsiteY50" fmla="*/ 573310 h 4013171"/>
                      <a:gd name="connsiteX51" fmla="*/ 0 w 9937693"/>
                      <a:gd name="connsiteY51" fmla="*/ 0 h 401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937693" h="4013171" extrusionOk="0">
                        <a:moveTo>
                          <a:pt x="0" y="0"/>
                        </a:moveTo>
                        <a:cubicBezTo>
                          <a:pt x="114793" y="-57300"/>
                          <a:pt x="264758" y="19886"/>
                          <a:pt x="485193" y="0"/>
                        </a:cubicBezTo>
                        <a:cubicBezTo>
                          <a:pt x="705628" y="-19886"/>
                          <a:pt x="659572" y="16673"/>
                          <a:pt x="771633" y="0"/>
                        </a:cubicBezTo>
                        <a:cubicBezTo>
                          <a:pt x="883694" y="-16673"/>
                          <a:pt x="1335418" y="2872"/>
                          <a:pt x="1554957" y="0"/>
                        </a:cubicBezTo>
                        <a:cubicBezTo>
                          <a:pt x="1774496" y="-2872"/>
                          <a:pt x="1833124" y="34975"/>
                          <a:pt x="2040150" y="0"/>
                        </a:cubicBezTo>
                        <a:cubicBezTo>
                          <a:pt x="2247176" y="-34975"/>
                          <a:pt x="2419024" y="15196"/>
                          <a:pt x="2525343" y="0"/>
                        </a:cubicBezTo>
                        <a:cubicBezTo>
                          <a:pt x="2631662" y="-15196"/>
                          <a:pt x="3102451" y="54072"/>
                          <a:pt x="3308667" y="0"/>
                        </a:cubicBezTo>
                        <a:cubicBezTo>
                          <a:pt x="3514883" y="-54072"/>
                          <a:pt x="3549984" y="33583"/>
                          <a:pt x="3694484" y="0"/>
                        </a:cubicBezTo>
                        <a:cubicBezTo>
                          <a:pt x="3838984" y="-33583"/>
                          <a:pt x="4148425" y="54675"/>
                          <a:pt x="4477808" y="0"/>
                        </a:cubicBezTo>
                        <a:cubicBezTo>
                          <a:pt x="4807191" y="-54675"/>
                          <a:pt x="4895091" y="76022"/>
                          <a:pt x="5261132" y="0"/>
                        </a:cubicBezTo>
                        <a:cubicBezTo>
                          <a:pt x="5627173" y="-76022"/>
                          <a:pt x="5629721" y="69594"/>
                          <a:pt x="5845702" y="0"/>
                        </a:cubicBezTo>
                        <a:cubicBezTo>
                          <a:pt x="6061683" y="-69594"/>
                          <a:pt x="6309839" y="24597"/>
                          <a:pt x="6629026" y="0"/>
                        </a:cubicBezTo>
                        <a:cubicBezTo>
                          <a:pt x="6948213" y="-24597"/>
                          <a:pt x="7013029" y="22542"/>
                          <a:pt x="7114219" y="0"/>
                        </a:cubicBezTo>
                        <a:cubicBezTo>
                          <a:pt x="7215409" y="-22542"/>
                          <a:pt x="7407642" y="38301"/>
                          <a:pt x="7599412" y="0"/>
                        </a:cubicBezTo>
                        <a:cubicBezTo>
                          <a:pt x="7791182" y="-38301"/>
                          <a:pt x="8038183" y="66531"/>
                          <a:pt x="8283359" y="0"/>
                        </a:cubicBezTo>
                        <a:cubicBezTo>
                          <a:pt x="8528535" y="-66531"/>
                          <a:pt x="8528680" y="50709"/>
                          <a:pt x="8768553" y="0"/>
                        </a:cubicBezTo>
                        <a:cubicBezTo>
                          <a:pt x="9008426" y="-50709"/>
                          <a:pt x="9651894" y="28358"/>
                          <a:pt x="9937693" y="0"/>
                        </a:cubicBezTo>
                        <a:cubicBezTo>
                          <a:pt x="9996253" y="204056"/>
                          <a:pt x="9930644" y="387472"/>
                          <a:pt x="9937693" y="653574"/>
                        </a:cubicBezTo>
                        <a:cubicBezTo>
                          <a:pt x="9944742" y="919676"/>
                          <a:pt x="9914549" y="977428"/>
                          <a:pt x="9937693" y="1267015"/>
                        </a:cubicBezTo>
                        <a:cubicBezTo>
                          <a:pt x="9960837" y="1556602"/>
                          <a:pt x="9906972" y="1601991"/>
                          <a:pt x="9937693" y="1880457"/>
                        </a:cubicBezTo>
                        <a:cubicBezTo>
                          <a:pt x="9968414" y="2158923"/>
                          <a:pt x="9897090" y="2118135"/>
                          <a:pt x="9937693" y="2333372"/>
                        </a:cubicBezTo>
                        <a:cubicBezTo>
                          <a:pt x="9978296" y="2548610"/>
                          <a:pt x="9916628" y="2604155"/>
                          <a:pt x="9937693" y="2826419"/>
                        </a:cubicBezTo>
                        <a:cubicBezTo>
                          <a:pt x="9958758" y="3048683"/>
                          <a:pt x="9926666" y="3278238"/>
                          <a:pt x="9937693" y="3439861"/>
                        </a:cubicBezTo>
                        <a:cubicBezTo>
                          <a:pt x="9948720" y="3601484"/>
                          <a:pt x="9937612" y="3799243"/>
                          <a:pt x="9937693" y="4013171"/>
                        </a:cubicBezTo>
                        <a:cubicBezTo>
                          <a:pt x="9748174" y="4023500"/>
                          <a:pt x="9660017" y="4002159"/>
                          <a:pt x="9551877" y="4013171"/>
                        </a:cubicBezTo>
                        <a:cubicBezTo>
                          <a:pt x="9443737" y="4024183"/>
                          <a:pt x="9362860" y="3994917"/>
                          <a:pt x="9265437" y="4013171"/>
                        </a:cubicBezTo>
                        <a:cubicBezTo>
                          <a:pt x="9168014" y="4031425"/>
                          <a:pt x="9065337" y="4012882"/>
                          <a:pt x="8978998" y="4013171"/>
                        </a:cubicBezTo>
                        <a:cubicBezTo>
                          <a:pt x="8892659" y="4013460"/>
                          <a:pt x="8582270" y="3992209"/>
                          <a:pt x="8394428" y="4013171"/>
                        </a:cubicBezTo>
                        <a:cubicBezTo>
                          <a:pt x="8206586" y="4034133"/>
                          <a:pt x="8097140" y="3977929"/>
                          <a:pt x="8008611" y="4013171"/>
                        </a:cubicBezTo>
                        <a:cubicBezTo>
                          <a:pt x="7920082" y="4048413"/>
                          <a:pt x="7468208" y="3938334"/>
                          <a:pt x="7324664" y="4013171"/>
                        </a:cubicBezTo>
                        <a:cubicBezTo>
                          <a:pt x="7181120" y="4088008"/>
                          <a:pt x="7095162" y="4006141"/>
                          <a:pt x="6938848" y="4013171"/>
                        </a:cubicBezTo>
                        <a:cubicBezTo>
                          <a:pt x="6782534" y="4020201"/>
                          <a:pt x="6562049" y="3964751"/>
                          <a:pt x="6254901" y="4013171"/>
                        </a:cubicBezTo>
                        <a:cubicBezTo>
                          <a:pt x="5947753" y="4061591"/>
                          <a:pt x="6036962" y="4001879"/>
                          <a:pt x="5968462" y="4013171"/>
                        </a:cubicBezTo>
                        <a:cubicBezTo>
                          <a:pt x="5899962" y="4024463"/>
                          <a:pt x="5572980" y="3949607"/>
                          <a:pt x="5284514" y="4013171"/>
                        </a:cubicBezTo>
                        <a:cubicBezTo>
                          <a:pt x="4996048" y="4076735"/>
                          <a:pt x="5019659" y="3976422"/>
                          <a:pt x="4898698" y="4013171"/>
                        </a:cubicBezTo>
                        <a:cubicBezTo>
                          <a:pt x="4777737" y="4049920"/>
                          <a:pt x="4689498" y="3981251"/>
                          <a:pt x="4612259" y="4013171"/>
                        </a:cubicBezTo>
                        <a:cubicBezTo>
                          <a:pt x="4535020" y="4045091"/>
                          <a:pt x="4380996" y="3967823"/>
                          <a:pt x="4226442" y="4013171"/>
                        </a:cubicBezTo>
                        <a:cubicBezTo>
                          <a:pt x="4071888" y="4058519"/>
                          <a:pt x="3873925" y="3986936"/>
                          <a:pt x="3542495" y="4013171"/>
                        </a:cubicBezTo>
                        <a:cubicBezTo>
                          <a:pt x="3211065" y="4039406"/>
                          <a:pt x="3262492" y="3990846"/>
                          <a:pt x="3156679" y="4013171"/>
                        </a:cubicBezTo>
                        <a:cubicBezTo>
                          <a:pt x="3050866" y="4035496"/>
                          <a:pt x="3007449" y="3988635"/>
                          <a:pt x="2870240" y="4013171"/>
                        </a:cubicBezTo>
                        <a:cubicBezTo>
                          <a:pt x="2733031" y="4037707"/>
                          <a:pt x="2640366" y="3968894"/>
                          <a:pt x="2484423" y="4013171"/>
                        </a:cubicBezTo>
                        <a:cubicBezTo>
                          <a:pt x="2328480" y="4057448"/>
                          <a:pt x="2140733" y="3990599"/>
                          <a:pt x="1999230" y="4013171"/>
                        </a:cubicBezTo>
                        <a:cubicBezTo>
                          <a:pt x="1857727" y="4035743"/>
                          <a:pt x="1653309" y="3976192"/>
                          <a:pt x="1414660" y="4013171"/>
                        </a:cubicBezTo>
                        <a:cubicBezTo>
                          <a:pt x="1176011" y="4050150"/>
                          <a:pt x="1198348" y="3985290"/>
                          <a:pt x="1028844" y="4013171"/>
                        </a:cubicBezTo>
                        <a:cubicBezTo>
                          <a:pt x="859340" y="4041052"/>
                          <a:pt x="364050" y="3905836"/>
                          <a:pt x="0" y="4013171"/>
                        </a:cubicBezTo>
                        <a:cubicBezTo>
                          <a:pt x="-47698" y="3749750"/>
                          <a:pt x="62591" y="3616547"/>
                          <a:pt x="0" y="3439861"/>
                        </a:cubicBezTo>
                        <a:cubicBezTo>
                          <a:pt x="-62591" y="3263175"/>
                          <a:pt x="59096" y="3036378"/>
                          <a:pt x="0" y="2866551"/>
                        </a:cubicBezTo>
                        <a:cubicBezTo>
                          <a:pt x="-59096" y="2696724"/>
                          <a:pt x="68134" y="2484466"/>
                          <a:pt x="0" y="2293241"/>
                        </a:cubicBezTo>
                        <a:cubicBezTo>
                          <a:pt x="-68134" y="2102016"/>
                          <a:pt x="22126" y="1931039"/>
                          <a:pt x="0" y="1719930"/>
                        </a:cubicBezTo>
                        <a:cubicBezTo>
                          <a:pt x="-22126" y="1508821"/>
                          <a:pt x="52247" y="1309478"/>
                          <a:pt x="0" y="1186752"/>
                        </a:cubicBezTo>
                        <a:cubicBezTo>
                          <a:pt x="-52247" y="1064026"/>
                          <a:pt x="57699" y="750698"/>
                          <a:pt x="0" y="573310"/>
                        </a:cubicBezTo>
                        <a:cubicBezTo>
                          <a:pt x="-57699" y="395922"/>
                          <a:pt x="63940" y="2743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CCD537-BCAA-3E4B-BEF0-F9ACE0DE38AD}"/>
              </a:ext>
            </a:extLst>
          </p:cNvPr>
          <p:cNvSpPr txBox="1"/>
          <p:nvPr/>
        </p:nvSpPr>
        <p:spPr>
          <a:xfrm>
            <a:off x="4860759" y="6198011"/>
            <a:ext cx="6561708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54819B"/>
                </a:solidFill>
                <a:latin typeface="Avenir Next" panose="020B0503020202020204" pitchFamily="34" charset="0"/>
              </a:rPr>
              <a:t>Source: 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https://</a:t>
            </a:r>
            <a:r>
              <a:rPr lang="en-US" sz="1200" err="1">
                <a:solidFill>
                  <a:srgbClr val="54819B"/>
                </a:solidFill>
                <a:latin typeface="Avenir Next" panose="020B0503020202020204" pitchFamily="34" charset="0"/>
              </a:rPr>
              <a:t>www.aei.org</a:t>
            </a:r>
            <a:r>
              <a:rPr lang="en-US" sz="1200">
                <a:solidFill>
                  <a:srgbClr val="54819B"/>
                </a:solidFill>
                <a:latin typeface="Avenir Next" panose="020B0503020202020204" pitchFamily="34" charset="0"/>
              </a:rPr>
              <a:t>/wp-content/uploads/2018/02/BowmanAbrams.13.pdf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92FA5-2FDE-D344-A61A-A43EB3B34CDE}"/>
              </a:ext>
            </a:extLst>
          </p:cNvPr>
          <p:cNvSpPr txBox="1"/>
          <p:nvPr/>
        </p:nvSpPr>
        <p:spPr>
          <a:xfrm>
            <a:off x="610738" y="1315726"/>
            <a:ext cx="1097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4819B"/>
                </a:solidFill>
                <a:latin typeface="Avenir Next" panose="020B0503020202020204" pitchFamily="34" charset="0"/>
              </a:rPr>
              <a:t>Community Vs. Country Satisfaction</a:t>
            </a:r>
            <a:endParaRPr lang="en-US" sz="2400">
              <a:solidFill>
                <a:srgbClr val="44C4A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7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30EBB7-98E9-E84B-9218-45B445EBC41F}"/>
              </a:ext>
            </a:extLst>
          </p:cNvPr>
          <p:cNvSpPr/>
          <p:nvPr/>
        </p:nvSpPr>
        <p:spPr>
          <a:xfrm>
            <a:off x="7745548" y="1742338"/>
            <a:ext cx="3540365" cy="3509026"/>
          </a:xfrm>
          <a:prstGeom prst="rect">
            <a:avLst/>
          </a:prstGeom>
          <a:gradFill flip="none" rotWithShape="1">
            <a:gsLst>
              <a:gs pos="11000">
                <a:srgbClr val="009F55">
                  <a:lumMod val="98000"/>
                  <a:lumOff val="2000"/>
                </a:srgbClr>
              </a:gs>
              <a:gs pos="100000">
                <a:srgbClr val="11BEE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95679-D8C7-4E4C-B28C-AE507070CC57}"/>
              </a:ext>
            </a:extLst>
          </p:cNvPr>
          <p:cNvSpPr/>
          <p:nvPr/>
        </p:nvSpPr>
        <p:spPr>
          <a:xfrm>
            <a:off x="4205182" y="1749301"/>
            <a:ext cx="3540366" cy="3502063"/>
          </a:xfrm>
          <a:prstGeom prst="rect">
            <a:avLst/>
          </a:prstGeom>
          <a:gradFill flip="none" rotWithShape="1">
            <a:gsLst>
              <a:gs pos="6000">
                <a:srgbClr val="FF3020"/>
              </a:gs>
              <a:gs pos="100000">
                <a:srgbClr val="EDDC6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B59836-515F-2A4D-BE9B-1DEA2111F264}"/>
              </a:ext>
            </a:extLst>
          </p:cNvPr>
          <p:cNvSpPr/>
          <p:nvPr/>
        </p:nvSpPr>
        <p:spPr>
          <a:xfrm>
            <a:off x="682011" y="1749301"/>
            <a:ext cx="3540368" cy="3502063"/>
          </a:xfrm>
          <a:prstGeom prst="rect">
            <a:avLst/>
          </a:prstGeom>
          <a:gradFill flip="none" rotWithShape="1">
            <a:gsLst>
              <a:gs pos="11000">
                <a:srgbClr val="AD84B7"/>
              </a:gs>
              <a:gs pos="100000">
                <a:srgbClr val="6D56B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3255D3-FB9D-DB4B-A082-390652E1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2489" y="1950776"/>
            <a:ext cx="2001804" cy="200180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9C7790F-30EA-4F4A-A48F-31CF2E376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610" y="1915474"/>
            <a:ext cx="2123677" cy="212367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CA1AB87-9B98-9A41-91FF-EAECADC41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7504" y="1846334"/>
            <a:ext cx="2113082" cy="21130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42F3F0-8B7F-7E47-B2B2-D95998825633}"/>
              </a:ext>
            </a:extLst>
          </p:cNvPr>
          <p:cNvSpPr/>
          <p:nvPr/>
        </p:nvSpPr>
        <p:spPr>
          <a:xfrm>
            <a:off x="-1468025" y="208100"/>
            <a:ext cx="12379757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algn="ctr" rotWithShape="0">
              <a:srgbClr val="FFCC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DC748-F2D8-4248-A4C3-427483BCE611}"/>
              </a:ext>
            </a:extLst>
          </p:cNvPr>
          <p:cNvSpPr/>
          <p:nvPr/>
        </p:nvSpPr>
        <p:spPr>
          <a:xfrm>
            <a:off x="10996472" y="5858932"/>
            <a:ext cx="762011" cy="999068"/>
          </a:xfrm>
          <a:prstGeom prst="rect">
            <a:avLst/>
          </a:prstGeom>
          <a:gradFill flip="none" rotWithShape="1">
            <a:gsLst>
              <a:gs pos="0">
                <a:srgbClr val="89C3D7"/>
              </a:gs>
              <a:gs pos="100000">
                <a:srgbClr val="4389B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dist="76200" dir="16200000" algn="ctr" rotWithShape="0">
              <a:srgbClr val="E5635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F266-0A10-9540-A946-4D684A646B78}"/>
              </a:ext>
            </a:extLst>
          </p:cNvPr>
          <p:cNvSpPr txBox="1"/>
          <p:nvPr/>
        </p:nvSpPr>
        <p:spPr>
          <a:xfrm>
            <a:off x="424392" y="290658"/>
            <a:ext cx="1152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DIN Alternate" panose="02020500000000000000" pitchFamily="18" charset="0"/>
              </a:rPr>
              <a:t>Counties During the Coronavirus Pandemic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FFC5B-FE53-4141-BE17-BDE3943F0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9558" y="5962288"/>
            <a:ext cx="575838" cy="7923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3D46A3-26EA-B44D-9397-DB536096FFE9}"/>
              </a:ext>
            </a:extLst>
          </p:cNvPr>
          <p:cNvSpPr txBox="1"/>
          <p:nvPr/>
        </p:nvSpPr>
        <p:spPr>
          <a:xfrm>
            <a:off x="1168887" y="2792994"/>
            <a:ext cx="280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venir Next" panose="020B0503020202020204" pitchFamily="34" charset="0"/>
              </a:rPr>
              <a:t>377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B1B6B-77B3-9543-8A41-10853771B9B9}"/>
              </a:ext>
            </a:extLst>
          </p:cNvPr>
          <p:cNvSpPr txBox="1"/>
          <p:nvPr/>
        </p:nvSpPr>
        <p:spPr>
          <a:xfrm>
            <a:off x="4912072" y="4015286"/>
            <a:ext cx="193995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County Supported Hospitals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8DDBA-27B7-B543-9F1C-63F8DE0FCEFF}"/>
              </a:ext>
            </a:extLst>
          </p:cNvPr>
          <p:cNvSpPr txBox="1"/>
          <p:nvPr/>
        </p:nvSpPr>
        <p:spPr>
          <a:xfrm>
            <a:off x="8484066" y="4015285"/>
            <a:ext cx="193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County Health Departments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4C6CE-F7D2-FB47-8126-593D64600CD3}"/>
              </a:ext>
            </a:extLst>
          </p:cNvPr>
          <p:cNvSpPr txBox="1"/>
          <p:nvPr/>
        </p:nvSpPr>
        <p:spPr>
          <a:xfrm>
            <a:off x="1189700" y="4015286"/>
            <a:ext cx="2402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Next" panose="020B0503020202020204" pitchFamily="34" charset="0"/>
              </a:rPr>
              <a:t>County Elected Officials on the Frontlines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661E-9D39-3B4A-B3B0-480CDAE7FD07}"/>
              </a:ext>
            </a:extLst>
          </p:cNvPr>
          <p:cNvSpPr txBox="1"/>
          <p:nvPr/>
        </p:nvSpPr>
        <p:spPr>
          <a:xfrm>
            <a:off x="4586719" y="2802073"/>
            <a:ext cx="278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venir Next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5E87AA-5366-7D4C-B3D0-8937012C4E85}"/>
              </a:ext>
            </a:extLst>
          </p:cNvPr>
          <p:cNvSpPr txBox="1"/>
          <p:nvPr/>
        </p:nvSpPr>
        <p:spPr>
          <a:xfrm>
            <a:off x="8109888" y="2800931"/>
            <a:ext cx="2801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venir Next" panose="020B0503020202020204" pitchFamily="34" charset="0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97143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C7ECB1EA5AA4E8ECD2B6A71BD166B" ma:contentTypeVersion="14" ma:contentTypeDescription="Create a new document." ma:contentTypeScope="" ma:versionID="992355a693f42d86f9d6e02f0012e3b0">
  <xsd:schema xmlns:xsd="http://www.w3.org/2001/XMLSchema" xmlns:xs="http://www.w3.org/2001/XMLSchema" xmlns:p="http://schemas.microsoft.com/office/2006/metadata/properties" xmlns:ns1="http://schemas.microsoft.com/sharepoint/v3" xmlns:ns2="866c489a-8675-4bc6-a268-695c30c2b07e" xmlns:ns3="565fee76-5c69-47ec-8d5c-de6706c05df9" targetNamespace="http://schemas.microsoft.com/office/2006/metadata/properties" ma:root="true" ma:fieldsID="c70173deef7fab2892b53ba7331eb2e5" ns1:_="" ns2:_="" ns3:_="">
    <xsd:import namespace="http://schemas.microsoft.com/sharepoint/v3"/>
    <xsd:import namespace="866c489a-8675-4bc6-a268-695c30c2b07e"/>
    <xsd:import namespace="565fee76-5c69-47ec-8d5c-de6706c05d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c489a-8675-4bc6-a268-695c30c2b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fee76-5c69-47ec-8d5c-de6706c05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867E64-E4D7-4AC2-A48C-538CA30DB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6c489a-8675-4bc6-a268-695c30c2b07e"/>
    <ds:schemaRef ds:uri="565fee76-5c69-47ec-8d5c-de6706c05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4AC9-D4A4-4262-8252-2E2AB33C02F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FB29667-E7BF-4D31-82CB-6AEB69998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Widescreen</PresentationFormat>
  <Paragraphs>121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Gabrielle McDonald</cp:lastModifiedBy>
  <cp:revision>2</cp:revision>
  <dcterms:created xsi:type="dcterms:W3CDTF">2020-04-02T16:40:44Z</dcterms:created>
  <dcterms:modified xsi:type="dcterms:W3CDTF">2021-04-01T21:18:54Z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0x010100D1CC7ECB1EA5AA4E8ECD2B6A71BD166B</vt:lpwstr>
  </property>
</Properties>
</file>